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Lst>
  <p:notesMasterIdLst>
    <p:notesMasterId r:id="rId58"/>
  </p:notesMasterIdLst>
  <p:sldIdLst>
    <p:sldId id="258" r:id="rId5"/>
    <p:sldId id="713" r:id="rId6"/>
    <p:sldId id="1692" r:id="rId7"/>
    <p:sldId id="1753" r:id="rId8"/>
    <p:sldId id="1867" r:id="rId9"/>
    <p:sldId id="1743" r:id="rId10"/>
    <p:sldId id="1754" r:id="rId11"/>
    <p:sldId id="1868" r:id="rId12"/>
    <p:sldId id="1749" r:id="rId13"/>
    <p:sldId id="1809" r:id="rId14"/>
    <p:sldId id="1811" r:id="rId15"/>
    <p:sldId id="1812" r:id="rId16"/>
    <p:sldId id="1810" r:id="rId17"/>
    <p:sldId id="1815" r:id="rId18"/>
    <p:sldId id="1829" r:id="rId19"/>
    <p:sldId id="1834" r:id="rId20"/>
    <p:sldId id="1833" r:id="rId21"/>
    <p:sldId id="1826" r:id="rId22"/>
    <p:sldId id="1827" r:id="rId23"/>
    <p:sldId id="1830" r:id="rId24"/>
    <p:sldId id="1828" r:id="rId25"/>
    <p:sldId id="1835" r:id="rId26"/>
    <p:sldId id="1845" r:id="rId27"/>
    <p:sldId id="1825" r:id="rId28"/>
    <p:sldId id="1847" r:id="rId29"/>
    <p:sldId id="1844" r:id="rId30"/>
    <p:sldId id="1869" r:id="rId31"/>
    <p:sldId id="1846" r:id="rId32"/>
    <p:sldId id="1848" r:id="rId33"/>
    <p:sldId id="1870" r:id="rId34"/>
    <p:sldId id="1836" r:id="rId35"/>
    <p:sldId id="1850" r:id="rId36"/>
    <p:sldId id="1851" r:id="rId37"/>
    <p:sldId id="1859" r:id="rId38"/>
    <p:sldId id="1862" r:id="rId39"/>
    <p:sldId id="1860" r:id="rId40"/>
    <p:sldId id="1861" r:id="rId41"/>
    <p:sldId id="1839" r:id="rId42"/>
    <p:sldId id="1808" r:id="rId43"/>
    <p:sldId id="1840" r:id="rId44"/>
    <p:sldId id="1841" r:id="rId45"/>
    <p:sldId id="1842" r:id="rId46"/>
    <p:sldId id="1871" r:id="rId47"/>
    <p:sldId id="1873" r:id="rId48"/>
    <p:sldId id="1806" r:id="rId49"/>
    <p:sldId id="1872" r:id="rId50"/>
    <p:sldId id="1875" r:id="rId51"/>
    <p:sldId id="1864" r:id="rId52"/>
    <p:sldId id="1865" r:id="rId53"/>
    <p:sldId id="1874" r:id="rId54"/>
    <p:sldId id="1800" r:id="rId55"/>
    <p:sldId id="1866" r:id="rId56"/>
    <p:sldId id="186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 autoAdjust="0"/>
    <p:restoredTop sz="71612" autoAdjust="0"/>
  </p:normalViewPr>
  <p:slideViewPr>
    <p:cSldViewPr snapToGrid="0">
      <p:cViewPr>
        <p:scale>
          <a:sx n="80" d="100"/>
          <a:sy n="80" d="100"/>
        </p:scale>
        <p:origin x="1672" y="30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05/02/2023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14495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254785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153448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data displays have become far more common and elaborate as the power of computer graphics has evolved.  But it would be a mistake to assume that displaying data visually is a new thing.  One early author who made extensive use of data graphics was the economist William </a:t>
            </a:r>
            <a:r>
              <a:rPr lang="en-GB" dirty="0" err="1"/>
              <a:t>Playfair</a:t>
            </a:r>
            <a:r>
              <a:rPr lang="en-GB" dirty="0"/>
              <a:t> in the 1780s.  Here you have an example of one of his bar charts, showing exports/imports of different commodities from and into Scotland.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William </a:t>
            </a:r>
            <a:r>
              <a:rPr lang="en-GB" dirty="0" err="1"/>
              <a:t>Playfair</a:t>
            </a:r>
            <a:r>
              <a:rPr lang="en-GB" dirty="0"/>
              <a:t> (1786): Exports and Imports of Scotland to and from different parts for one Year from Christmas 1780 to Christmas 1781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1681157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407757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39875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1293042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320007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69133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it from different ways, from different perspectives, finer and coarser levels.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280828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38049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now going to take a look at some of the commoner types of graphs in quantitative research.  We’ll see what they are used for, and consider (where relevant) some of the issues for and against them.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1249346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2607558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3727546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2774881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306566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8574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1552031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276786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62126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36753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137626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07229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225585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334372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This requires two things:</a:t>
            </a:r>
          </a:p>
          <a:p>
            <a:pPr marL="514350" indent="-514350">
              <a:buFont typeface="+mj-lt"/>
              <a:buAutoNum type="arabicPeriod"/>
            </a:pPr>
            <a:r>
              <a:rPr lang="en-GB" b="0" dirty="0" err="1"/>
              <a:t>Skepticism</a:t>
            </a:r>
            <a:r>
              <a:rPr lang="en-GB" b="0" dirty="0"/>
              <a:t> (towards measures which summarize data as they can conceal or misrepresent)</a:t>
            </a:r>
          </a:p>
          <a:p>
            <a:pPr marL="514350" indent="-514350">
              <a:buFont typeface="+mj-lt"/>
              <a:buAutoNum type="arabicPeriod"/>
            </a:pPr>
            <a:r>
              <a:rPr lang="en-GB" b="0" dirty="0"/>
              <a:t>Openness (to unanticipated patterns in the data)</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325865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246071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3869514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7BC6B07-530C-4694-A931-F01DB01EE33E}"/>
              </a:ext>
            </a:extLst>
          </p:cNvPr>
          <p:cNvSpPr/>
          <p:nvPr userDrawn="1"/>
        </p:nvSpPr>
        <p:spPr>
          <a:xfrm>
            <a:off x="153823" y="145278"/>
            <a:ext cx="8810715" cy="6546079"/>
          </a:xfrm>
          <a:custGeom>
            <a:avLst/>
            <a:gdLst/>
            <a:ahLst/>
            <a:cxnLst/>
            <a:rect l="l" t="t" r="r" b="b"/>
            <a:pathLst>
              <a:path w="8999220" h="6713220">
                <a:moveTo>
                  <a:pt x="0" y="6713004"/>
                </a:moveTo>
                <a:lnTo>
                  <a:pt x="8999004" y="6713004"/>
                </a:lnTo>
                <a:lnTo>
                  <a:pt x="8999004" y="0"/>
                </a:lnTo>
                <a:lnTo>
                  <a:pt x="0" y="0"/>
                </a:lnTo>
                <a:lnTo>
                  <a:pt x="0" y="6713004"/>
                </a:lnTo>
                <a:close/>
              </a:path>
            </a:pathLst>
          </a:custGeom>
          <a:solidFill>
            <a:srgbClr val="B5111A"/>
          </a:solidFill>
        </p:spPr>
        <p:txBody>
          <a:bodyPr wrap="square" lIns="0" tIns="0" rIns="0" bIns="0" rtlCol="0"/>
          <a:lstStyle/>
          <a:p>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68DC6395-2EE1-48E0-B1B8-D97ECF815E87}"/>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D9FAC59-F82E-45D3-AACC-CA5CBCBD0A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126676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Tree>
    <p:extLst>
      <p:ext uri="{BB962C8B-B14F-4D97-AF65-F5344CB8AC3E}">
        <p14:creationId xmlns:p14="http://schemas.microsoft.com/office/powerpoint/2010/main" val="22914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1" name="object 6">
            <a:extLst>
              <a:ext uri="{FF2B5EF4-FFF2-40B4-BE49-F238E27FC236}">
                <a16:creationId xmlns:a16="http://schemas.microsoft.com/office/drawing/2014/main" id="{FD173A2F-4A2C-4B5B-9ABD-51792F8F6DFD}"/>
              </a:ext>
            </a:extLst>
          </p:cNvPr>
          <p:cNvSpPr/>
          <p:nvPr userDrawn="1"/>
        </p:nvSpPr>
        <p:spPr>
          <a:xfrm>
            <a:off x="824129" y="3779995"/>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2279AC1B-5D11-4558-91B3-5BC464197C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Tree>
    <p:extLst>
      <p:ext uri="{BB962C8B-B14F-4D97-AF65-F5344CB8AC3E}">
        <p14:creationId xmlns:p14="http://schemas.microsoft.com/office/powerpoint/2010/main" val="138064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Logo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3" name="object 6">
            <a:extLst>
              <a:ext uri="{FF2B5EF4-FFF2-40B4-BE49-F238E27FC236}">
                <a16:creationId xmlns:a16="http://schemas.microsoft.com/office/drawing/2014/main" id="{B45E5DA3-9E0D-4EA5-8A27-51E6CF3F145E}"/>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4" name="Picture 13" descr="Lancaster University">
            <a:extLst>
              <a:ext uri="{FF2B5EF4-FFF2-40B4-BE49-F238E27FC236}">
                <a16:creationId xmlns:a16="http://schemas.microsoft.com/office/drawing/2014/main" id="{89FBDE8A-B290-48D7-BAC7-DD77AF9D72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
        <p:nvSpPr>
          <p:cNvPr id="15" name="object 7">
            <a:extLst>
              <a:ext uri="{FF2B5EF4-FFF2-40B4-BE49-F238E27FC236}">
                <a16:creationId xmlns:a16="http://schemas.microsoft.com/office/drawing/2014/main" id="{6E0242F6-5B19-4916-9E05-493DA5A6EA31}"/>
              </a:ext>
              <a:ext uri="{C183D7F6-B498-43B3-948B-1728B52AA6E4}">
                <adec:decorative xmlns:adec="http://schemas.microsoft.com/office/drawing/2017/decorative" val="1"/>
              </a:ext>
            </a:extLst>
          </p:cNvPr>
          <p:cNvSpPr/>
          <p:nvPr userDrawn="1"/>
        </p:nvSpPr>
        <p:spPr>
          <a:xfrm>
            <a:off x="5614196" y="670208"/>
            <a:ext cx="0" cy="748665"/>
          </a:xfrm>
          <a:custGeom>
            <a:avLst/>
            <a:gdLst/>
            <a:ahLst/>
            <a:cxnLst/>
            <a:rect l="l" t="t" r="r" b="b"/>
            <a:pathLst>
              <a:path h="748665">
                <a:moveTo>
                  <a:pt x="0" y="0"/>
                </a:moveTo>
                <a:lnTo>
                  <a:pt x="0" y="748474"/>
                </a:lnTo>
              </a:path>
            </a:pathLst>
          </a:custGeom>
          <a:ln w="22631">
            <a:solidFill>
              <a:srgbClr val="6A737B"/>
            </a:solidFill>
          </a:ln>
        </p:spPr>
        <p:txBody>
          <a:bodyPr wrap="square" lIns="0" tIns="0" rIns="0" bIns="0" rtlCol="0"/>
          <a:lstStyle/>
          <a:p>
            <a:endParaRPr/>
          </a:p>
        </p:txBody>
      </p:sp>
      <p:sp>
        <p:nvSpPr>
          <p:cNvPr id="16" name="object 8" descr="University Academy 92 Manchester">
            <a:extLst>
              <a:ext uri="{FF2B5EF4-FFF2-40B4-BE49-F238E27FC236}">
                <a16:creationId xmlns:a16="http://schemas.microsoft.com/office/drawing/2014/main" id="{23741D02-BEA4-4812-BE2B-4A58E2A4CA48}"/>
              </a:ext>
            </a:extLst>
          </p:cNvPr>
          <p:cNvSpPr/>
          <p:nvPr userDrawn="1"/>
        </p:nvSpPr>
        <p:spPr>
          <a:xfrm>
            <a:off x="4097947" y="766318"/>
            <a:ext cx="1220660" cy="640841"/>
          </a:xfrm>
          <a:prstGeom prst="rect">
            <a:avLst/>
          </a:prstGeom>
          <a:blipFill>
            <a:blip r:embed="rId3" cstate="print"/>
            <a:stretch>
              <a:fillRect/>
            </a:stretch>
          </a:blipFill>
        </p:spPr>
        <p:txBody>
          <a:bodyPr wrap="square" lIns="0" tIns="0" rIns="0" bIns="0" rtlCol="0"/>
          <a:lstStyle/>
          <a:p>
            <a:endParaRPr/>
          </a:p>
        </p:txBody>
      </p:sp>
      <p:sp>
        <p:nvSpPr>
          <p:cNvPr id="17" name="object 9" descr="Blackburn College">
            <a:extLst>
              <a:ext uri="{FF2B5EF4-FFF2-40B4-BE49-F238E27FC236}">
                <a16:creationId xmlns:a16="http://schemas.microsoft.com/office/drawing/2014/main" id="{4460A8C7-4BF2-4DF5-AE02-3E450CBC020D}"/>
              </a:ext>
            </a:extLst>
          </p:cNvPr>
          <p:cNvSpPr/>
          <p:nvPr userDrawn="1"/>
        </p:nvSpPr>
        <p:spPr>
          <a:xfrm>
            <a:off x="2436480" y="782845"/>
            <a:ext cx="1453349" cy="509268"/>
          </a:xfrm>
          <a:prstGeom prst="rect">
            <a:avLst/>
          </a:prstGeom>
          <a:blipFill>
            <a:blip r:embed="rId4" cstate="print"/>
            <a:stretch>
              <a:fillRect/>
            </a:stretch>
          </a:blipFill>
        </p:spPr>
        <p:txBody>
          <a:bodyPr wrap="square" lIns="0" tIns="0" rIns="0" bIns="0" rtlCol="0"/>
          <a:lstStyle/>
          <a:p>
            <a:endParaRPr/>
          </a:p>
        </p:txBody>
      </p:sp>
      <p:sp>
        <p:nvSpPr>
          <p:cNvPr id="18" name="object 10" descr="Furness College">
            <a:extLst>
              <a:ext uri="{FF2B5EF4-FFF2-40B4-BE49-F238E27FC236}">
                <a16:creationId xmlns:a16="http://schemas.microsoft.com/office/drawing/2014/main" id="{EE04F283-2CA8-45EA-95F1-01B0D9B8A14F}"/>
              </a:ext>
            </a:extLst>
          </p:cNvPr>
          <p:cNvSpPr/>
          <p:nvPr userDrawn="1"/>
        </p:nvSpPr>
        <p:spPr>
          <a:xfrm>
            <a:off x="794449" y="768764"/>
            <a:ext cx="1472002" cy="5765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837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F025D24-2A1F-4A67-B11B-BBB27058480F}"/>
              </a:ext>
            </a:extLst>
          </p:cNvPr>
          <p:cNvSpPr/>
          <p:nvPr userDrawn="1"/>
        </p:nvSpPr>
        <p:spPr>
          <a:xfrm>
            <a:off x="170917" y="170916"/>
            <a:ext cx="8802168" cy="6537533"/>
          </a:xfrm>
          <a:custGeom>
            <a:avLst/>
            <a:gdLst/>
            <a:ahLst/>
            <a:cxnLst/>
            <a:rect l="l" t="t" r="r" b="b"/>
            <a:pathLst>
              <a:path w="8999855" h="6713855">
                <a:moveTo>
                  <a:pt x="0" y="6713410"/>
                </a:moveTo>
                <a:lnTo>
                  <a:pt x="8999410" y="6713410"/>
                </a:lnTo>
                <a:lnTo>
                  <a:pt x="8999410" y="0"/>
                </a:lnTo>
                <a:lnTo>
                  <a:pt x="0" y="0"/>
                </a:lnTo>
                <a:lnTo>
                  <a:pt x="0" y="6713410"/>
                </a:lnTo>
                <a:close/>
              </a:path>
            </a:pathLst>
          </a:custGeom>
          <a:solidFill>
            <a:srgbClr val="7CB1C5"/>
          </a:solidFill>
        </p:spPr>
        <p:txBody>
          <a:bodyPr wrap="square" lIns="0" tIns="0" rIns="0" bIns="0" rtlCol="0"/>
          <a:lstStyle/>
          <a:p>
            <a:endParaRPr>
              <a:solidFill>
                <a:schemeClr val="tx1"/>
              </a:solidFill>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section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E19778BA-78CF-4F59-A9D6-A20950FB3B1D}"/>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0625C31-2A9C-4627-8FD8-77B68A2A7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251982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2092571"/>
            <a:ext cx="78867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15678"/>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3" name="Picture 12" descr="Lancaster University">
            <a:extLst>
              <a:ext uri="{FF2B5EF4-FFF2-40B4-BE49-F238E27FC236}">
                <a16:creationId xmlns:a16="http://schemas.microsoft.com/office/drawing/2014/main" id="{6DA54611-9D21-4ACE-A640-5AE6BB84A4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46548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2092569"/>
            <a:ext cx="7011865" cy="4014317"/>
          </a:xfrm>
        </p:spPr>
        <p:txBody>
          <a:bodyPr/>
          <a:lstStyle>
            <a:lvl1pPr marL="0" indent="0">
              <a:spcBef>
                <a:spcPts val="960"/>
              </a:spcBef>
              <a:buClr>
                <a:srgbClr val="AEB4B9"/>
              </a:buClr>
              <a:buNone/>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Template slide: text only (use italics for sub-headings)</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0" name="object 3">
            <a:extLst>
              <a:ext uri="{FF2B5EF4-FFF2-40B4-BE49-F238E27FC236}">
                <a16:creationId xmlns:a16="http://schemas.microsoft.com/office/drawing/2014/main" id="{A46FC20C-FB86-4874-BEA9-18FB8BD1FA3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3" name="Title 1">
            <a:extLst>
              <a:ext uri="{FF2B5EF4-FFF2-40B4-BE49-F238E27FC236}">
                <a16:creationId xmlns:a16="http://schemas.microsoft.com/office/drawing/2014/main" id="{3012CCF8-17A7-457E-88AC-25B11FB55E7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4" name="Picture 13" descr="Lancaster University">
            <a:extLst>
              <a:ext uri="{FF2B5EF4-FFF2-40B4-BE49-F238E27FC236}">
                <a16:creationId xmlns:a16="http://schemas.microsoft.com/office/drawing/2014/main" id="{748BDBDA-A7FA-4360-8B54-69F175B2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0840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675705" y="2205022"/>
            <a:ext cx="743493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746091" y="3845584"/>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18412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559860" y="1858523"/>
            <a:ext cx="3868340"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559860" y="2505075"/>
            <a:ext cx="3868340"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4629151" y="1858523"/>
            <a:ext cx="3887391"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4629151" y="2505075"/>
            <a:ext cx="3887391"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02D96272-B6FE-48B8-8E57-484427500478}"/>
              </a:ext>
            </a:extLst>
          </p:cNvPr>
          <p:cNvSpPr>
            <a:spLocks noGrp="1"/>
          </p:cNvSpPr>
          <p:nvPr>
            <p:ph type="sldNum" sz="quarter" idx="10"/>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21" name="object 3">
            <a:extLst>
              <a:ext uri="{FF2B5EF4-FFF2-40B4-BE49-F238E27FC236}">
                <a16:creationId xmlns:a16="http://schemas.microsoft.com/office/drawing/2014/main" id="{AB714264-F8FF-4258-B4EE-B3548F16947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23" name="Title 1">
            <a:extLst>
              <a:ext uri="{FF2B5EF4-FFF2-40B4-BE49-F238E27FC236}">
                <a16:creationId xmlns:a16="http://schemas.microsoft.com/office/drawing/2014/main" id="{8A618DBC-FC1D-459B-8E1E-C65F284C2F4B}"/>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4" name="Picture 23" descr="Lancaster University">
            <a:extLst>
              <a:ext uri="{FF2B5EF4-FFF2-40B4-BE49-F238E27FC236}">
                <a16:creationId xmlns:a16="http://schemas.microsoft.com/office/drawing/2014/main" id="{2CBC7160-5C30-425D-A5BA-EFAFF03A0F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24EA18C7-0A5B-4754-87DB-56029965C9FD}"/>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4" name="Title 1">
            <a:extLst>
              <a:ext uri="{FF2B5EF4-FFF2-40B4-BE49-F238E27FC236}">
                <a16:creationId xmlns:a16="http://schemas.microsoft.com/office/drawing/2014/main" id="{8BB6B0ED-30AC-43D0-AC8A-25DADB23CB2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5" name="Picture 14" descr="Lancaster University">
            <a:extLst>
              <a:ext uri="{FF2B5EF4-FFF2-40B4-BE49-F238E27FC236}">
                <a16:creationId xmlns:a16="http://schemas.microsoft.com/office/drawing/2014/main" id="{94FC4F8C-FC3E-4621-A8E4-01B9FA26ED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99435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2/5/23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bk object 16">
            <a:extLst>
              <a:ext uri="{FF2B5EF4-FFF2-40B4-BE49-F238E27FC236}">
                <a16:creationId xmlns:a16="http://schemas.microsoft.com/office/drawing/2014/main" id="{B228C834-E0BF-4130-9AA4-11A4C62B3478}"/>
              </a:ext>
              <a:ext uri="{C183D7F6-B498-43B3-948B-1728B52AA6E4}">
                <adec:decorative xmlns:adec="http://schemas.microsoft.com/office/drawing/2017/decorative" val="1"/>
              </a:ext>
            </a:extLst>
          </p:cNvPr>
          <p:cNvSpPr/>
          <p:nvPr userDrawn="1"/>
        </p:nvSpPr>
        <p:spPr>
          <a:xfrm>
            <a:off x="94003" y="95973"/>
            <a:ext cx="8964539"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sz="1350"/>
          </a:p>
        </p:txBody>
      </p:sp>
    </p:spTree>
    <p:extLst>
      <p:ext uri="{BB962C8B-B14F-4D97-AF65-F5344CB8AC3E}">
        <p14:creationId xmlns:p14="http://schemas.microsoft.com/office/powerpoint/2010/main" val="3085880858"/>
      </p:ext>
    </p:extLst>
  </p:cSld>
  <p:clrMap bg1="lt1" tx1="dk1" bg2="lt2" tx2="dk2" accent1="accent1" accent2="accent2" accent3="accent3" accent4="accent4" accent5="accent5" accent6="accent6" hlink="hlink" folHlink="folHlink"/>
  <p:sldLayoutIdLst>
    <p:sldLayoutId id="2147483681" r:id="rId1"/>
    <p:sldLayoutId id="2147483667" r:id="rId2"/>
    <p:sldLayoutId id="2147483683" r:id="rId3"/>
    <p:sldLayoutId id="2147483682" r:id="rId4"/>
    <p:sldLayoutId id="2147483668" r:id="rId5"/>
    <p:sldLayoutId id="2147483684" r:id="rId6"/>
    <p:sldLayoutId id="2147483679" r:id="rId7"/>
    <p:sldLayoutId id="2147483653" r:id="rId8"/>
    <p:sldLayoutId id="2147483672" r:id="rId9"/>
    <p:sldLayoutId id="214748368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96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96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www.ons.gov.uk/peoplepopulationandcommunity/populationandmigration/populationestimates/articles/ukpopulationpyramidinteractive/2020-01-08"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r-graph-gallery.com/line-plot.html" TargetMode="External"/><Relationship Id="rId3" Type="http://schemas.openxmlformats.org/officeDocument/2006/relationships/hyperlink" Target="https://r-graph-gallery.com/barplot.html" TargetMode="External"/><Relationship Id="rId7" Type="http://schemas.openxmlformats.org/officeDocument/2006/relationships/hyperlink" Target="https://r-graph-gallery.com/scatterplot.html"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r-graph-gallery.com/histogram.html" TargetMode="External"/><Relationship Id="rId5" Type="http://schemas.openxmlformats.org/officeDocument/2006/relationships/hyperlink" Target="https://r-graph-gallery.com/pie-plot.html" TargetMode="External"/><Relationship Id="rId10" Type="http://schemas.openxmlformats.org/officeDocument/2006/relationships/image" Target="../media/image40.tiff"/><Relationship Id="rId4" Type="http://schemas.openxmlformats.org/officeDocument/2006/relationships/hyperlink" Target="https://r-graph-gallery.com/stacked-barplot.html" TargetMode="External"/><Relationship Id="rId9" Type="http://schemas.openxmlformats.org/officeDocument/2006/relationships/hyperlink" Target="https://r-graph-gallery.com/boxplo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ggplot2.tidyverse.org/index.html"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hyperlink" Target="https://r-graph-gallery.com/ggplot2-package.html" TargetMode="External"/><Relationship Id="rId4" Type="http://schemas.openxmlformats.org/officeDocument/2006/relationships/hyperlink" Target="https://github.com/rstudio/cheatsheets/blob/main/data-visualization.pdf"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i.pinimg.com/originals/b3/e0/94/b3e09489dcad03b0cd7c3547720c2573.png" TargetMode="Externa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6,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83446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187950" cy="3872733"/>
          </a:xfrm>
        </p:spPr>
        <p:txBody>
          <a:bodyPr>
            <a:noAutofit/>
          </a:bodyPr>
          <a:lstStyle/>
          <a:p>
            <a:pPr marL="0" indent="0">
              <a:buNone/>
            </a:pPr>
            <a:r>
              <a:rPr lang="en-GB" sz="2800" dirty="0"/>
              <a:t>“Exploratory data analysis is </a:t>
            </a:r>
            <a:r>
              <a:rPr lang="en-GB" sz="2800" b="1" dirty="0"/>
              <a:t>an attitude, a flexibility, and a reliance on display</a:t>
            </a:r>
            <a:r>
              <a:rPr lang="en-GB" sz="2800" dirty="0"/>
              <a:t>, NOT a bundle of techniques, and should be so taught.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6060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052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“Exploratory data analysis is </a:t>
            </a:r>
            <a:r>
              <a:rPr lang="en-GB" b="1" dirty="0"/>
              <a:t>a state of mind, a way of thinking about data analysis </a:t>
            </a:r>
            <a:r>
              <a:rPr lang="en-GB" dirty="0"/>
              <a:t>(…).”</a:t>
            </a:r>
          </a:p>
          <a:p>
            <a:pPr marL="0" indent="0">
              <a:buNone/>
            </a:pPr>
            <a:endParaRPr lang="en-GB" dirty="0"/>
          </a:p>
          <a:p>
            <a:pPr marL="0" indent="0">
              <a:buNone/>
            </a:pPr>
            <a:r>
              <a:rPr lang="en-GB" dirty="0"/>
              <a:t>Assumption: The more we know about the data, the more effectively data can be used to develop, test and refine theory.</a:t>
            </a:r>
          </a:p>
          <a:p>
            <a:pPr marL="0" indent="0">
              <a:buNone/>
            </a:pPr>
            <a:endParaRPr lang="en-GB" dirty="0"/>
          </a:p>
          <a:p>
            <a:pPr marL="0" indent="0">
              <a:buNone/>
            </a:pPr>
            <a:r>
              <a:rPr lang="en-GB" dirty="0"/>
              <a:t>Examples of EDA in your field?</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9" name="Picture 8">
            <a:extLst>
              <a:ext uri="{FF2B5EF4-FFF2-40B4-BE49-F238E27FC236}">
                <a16:creationId xmlns:a16="http://schemas.microsoft.com/office/drawing/2014/main" id="{966D70B2-4CBC-8249-B8F7-5AEBAB5865C8}"/>
              </a:ext>
            </a:extLst>
          </p:cNvPr>
          <p:cNvPicPr>
            <a:picLocks noChangeAspect="1"/>
          </p:cNvPicPr>
          <p:nvPr/>
        </p:nvPicPr>
        <p:blipFill>
          <a:blip r:embed="rId3"/>
          <a:stretch>
            <a:fillRect/>
          </a:stretch>
        </p:blipFill>
        <p:spPr>
          <a:xfrm>
            <a:off x="6146800" y="2035849"/>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The explanatory seeks to maximize what can be learned from data. </a:t>
            </a:r>
          </a:p>
          <a:p>
            <a:pPr marL="0" indent="0">
              <a:buNone/>
            </a:pPr>
            <a:endParaRPr lang="en-GB" dirty="0"/>
          </a:p>
          <a:p>
            <a:pPr marL="0" indent="0">
              <a:buNone/>
            </a:pPr>
            <a:r>
              <a:rPr lang="en-GB" dirty="0"/>
              <a:t>This requires two things:</a:t>
            </a:r>
          </a:p>
          <a:p>
            <a:pPr marL="514350" indent="-514350">
              <a:buFont typeface="+mj-lt"/>
              <a:buAutoNum type="arabicPeriod"/>
            </a:pPr>
            <a:r>
              <a:rPr lang="en-GB" b="1" dirty="0" err="1"/>
              <a:t>Skepticism</a:t>
            </a:r>
            <a:endParaRPr lang="en-GB" dirty="0"/>
          </a:p>
          <a:p>
            <a:pPr marL="514350" indent="-514350">
              <a:buFont typeface="+mj-lt"/>
              <a:buAutoNum type="arabicPeriod"/>
            </a:pPr>
            <a:r>
              <a:rPr lang="en-GB" b="1" dirty="0"/>
              <a:t>Openness</a:t>
            </a:r>
          </a:p>
          <a:p>
            <a:pPr marL="0" indent="0">
              <a:buNone/>
            </a:pPr>
            <a:endParaRPr lang="en-GB" b="1" dirty="0"/>
          </a:p>
          <a:p>
            <a:pPr marL="0" indent="0">
              <a:buNone/>
            </a:pPr>
            <a:r>
              <a:rPr lang="en-GB" dirty="0"/>
              <a:t>What do you think this means?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pic>
        <p:nvPicPr>
          <p:cNvPr id="9" name="Picture 8">
            <a:extLst>
              <a:ext uri="{FF2B5EF4-FFF2-40B4-BE49-F238E27FC236}">
                <a16:creationId xmlns:a16="http://schemas.microsoft.com/office/drawing/2014/main" id="{1EA9502E-5288-2747-B2A0-E9A64AFF71DF}"/>
              </a:ext>
            </a:extLst>
          </p:cNvPr>
          <p:cNvPicPr>
            <a:picLocks noChangeAspect="1"/>
          </p:cNvPicPr>
          <p:nvPr/>
        </p:nvPicPr>
        <p:blipFill>
          <a:blip r:embed="rId3"/>
          <a:stretch>
            <a:fillRect/>
          </a:stretch>
        </p:blipFill>
        <p:spPr>
          <a:xfrm>
            <a:off x="6146800" y="2035849"/>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402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145363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data visualization?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5611729" cy="3872733"/>
          </a:xfrm>
        </p:spPr>
        <p:txBody>
          <a:bodyPr>
            <a:noAutofit/>
          </a:bodyPr>
          <a:lstStyle/>
          <a:p>
            <a:pPr marL="0" indent="0">
              <a:buNone/>
            </a:pPr>
            <a:r>
              <a:rPr lang="en-GB" dirty="0"/>
              <a:t>The graphic representation of data and information</a:t>
            </a:r>
          </a:p>
          <a:p>
            <a:pPr marL="0" indent="0">
              <a:buNone/>
            </a:pPr>
            <a:endParaRPr lang="en-GB" dirty="0"/>
          </a:p>
          <a:p>
            <a:pPr marL="0" indent="0">
              <a:buNone/>
            </a:pPr>
            <a:r>
              <a:rPr lang="en-GB" dirty="0"/>
              <a:t>An </a:t>
            </a:r>
            <a:r>
              <a:rPr lang="en-GB" u="sng" dirty="0"/>
              <a:t>essential</a:t>
            </a:r>
            <a:r>
              <a:rPr lang="en-GB" dirty="0"/>
              <a:t> component of EDA and CDA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5" name="Picture 4">
            <a:extLst>
              <a:ext uri="{FF2B5EF4-FFF2-40B4-BE49-F238E27FC236}">
                <a16:creationId xmlns:a16="http://schemas.microsoft.com/office/drawing/2014/main" id="{1205FB8E-1B18-9E41-91AD-A8766C59FFD9}"/>
              </a:ext>
            </a:extLst>
          </p:cNvPr>
          <p:cNvPicPr>
            <a:picLocks noChangeAspect="1"/>
          </p:cNvPicPr>
          <p:nvPr/>
        </p:nvPicPr>
        <p:blipFill>
          <a:blip r:embed="rId2"/>
          <a:stretch>
            <a:fillRect/>
          </a:stretch>
        </p:blipFill>
        <p:spPr>
          <a:xfrm>
            <a:off x="6355707" y="2225361"/>
            <a:ext cx="1930400" cy="2527300"/>
          </a:xfrm>
          <a:prstGeom prst="rect">
            <a:avLst/>
          </a:prstGeom>
        </p:spPr>
      </p:pic>
    </p:spTree>
    <p:extLst>
      <p:ext uri="{BB962C8B-B14F-4D97-AF65-F5344CB8AC3E}">
        <p14:creationId xmlns:p14="http://schemas.microsoft.com/office/powerpoint/2010/main" val="419759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142563" cy="3872733"/>
          </a:xfrm>
        </p:spPr>
        <p:txBody>
          <a:bodyPr>
            <a:noAutofit/>
          </a:bodyPr>
          <a:lstStyle/>
          <a:p>
            <a:pPr marL="0" indent="0">
              <a:buNone/>
            </a:pPr>
            <a:r>
              <a:rPr lang="en-GB" dirty="0"/>
              <a:t>Anscombe (1973) illustrates beautifully why we cannot rely solely on numerical summaries.</a:t>
            </a:r>
          </a:p>
          <a:p>
            <a:pPr marL="0" indent="0">
              <a:buNone/>
            </a:pPr>
            <a:endParaRPr lang="en-GB" dirty="0"/>
          </a:p>
          <a:p>
            <a:pPr marL="0" indent="0">
              <a:buNone/>
            </a:pPr>
            <a:r>
              <a:rPr lang="en-GB" dirty="0"/>
              <a:t>Anscombe created </a:t>
            </a:r>
            <a:r>
              <a:rPr lang="en-GB" b="1" dirty="0"/>
              <a:t>four data sets</a:t>
            </a:r>
            <a:r>
              <a:rPr lang="en-GB" dirty="0"/>
              <a:t>, each with two variables (x, y).</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7" name="Picture 6">
            <a:extLst>
              <a:ext uri="{FF2B5EF4-FFF2-40B4-BE49-F238E27FC236}">
                <a16:creationId xmlns:a16="http://schemas.microsoft.com/office/drawing/2014/main" id="{425F672B-EBD1-274D-B62C-55E5C55E4980}"/>
              </a:ext>
            </a:extLst>
          </p:cNvPr>
          <p:cNvPicPr>
            <a:picLocks noChangeAspect="1"/>
          </p:cNvPicPr>
          <p:nvPr/>
        </p:nvPicPr>
        <p:blipFill>
          <a:blip r:embed="rId2"/>
          <a:stretch>
            <a:fillRect/>
          </a:stretch>
        </p:blipFill>
        <p:spPr>
          <a:xfrm>
            <a:off x="6146800" y="2151029"/>
            <a:ext cx="2448000" cy="3376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200" dirty="0"/>
              <a:t>The numerical summary statistics would suggest that the data in these sets would be very similar! </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pic>
        <p:nvPicPr>
          <p:cNvPr id="5" name="Picture 4">
            <a:extLst>
              <a:ext uri="{FF2B5EF4-FFF2-40B4-BE49-F238E27FC236}">
                <a16:creationId xmlns:a16="http://schemas.microsoft.com/office/drawing/2014/main" id="{ADA2012E-7E0F-FD48-A5CC-076451E7C126}"/>
              </a:ext>
            </a:extLst>
          </p:cNvPr>
          <p:cNvPicPr>
            <a:picLocks noChangeAspect="1"/>
          </p:cNvPicPr>
          <p:nvPr/>
        </p:nvPicPr>
        <p:blipFill>
          <a:blip r:embed="rId2"/>
          <a:stretch>
            <a:fillRect/>
          </a:stretch>
        </p:blipFill>
        <p:spPr>
          <a:xfrm>
            <a:off x="448406" y="303334"/>
            <a:ext cx="5302610" cy="3277109"/>
          </a:xfrm>
          <a:prstGeom prst="rect">
            <a:avLst/>
          </a:prstGeom>
          <a:ln>
            <a:solidFill>
              <a:srgbClr val="B5121B"/>
            </a:solidFill>
          </a:ln>
        </p:spPr>
      </p:pic>
      <p:pic>
        <p:nvPicPr>
          <p:cNvPr id="6" name="Picture 5">
            <a:extLst>
              <a:ext uri="{FF2B5EF4-FFF2-40B4-BE49-F238E27FC236}">
                <a16:creationId xmlns:a16="http://schemas.microsoft.com/office/drawing/2014/main" id="{528D5324-A196-C84D-B031-75E4FC2ECA54}"/>
              </a:ext>
            </a:extLst>
          </p:cNvPr>
          <p:cNvPicPr>
            <a:picLocks noChangeAspect="1"/>
          </p:cNvPicPr>
          <p:nvPr/>
        </p:nvPicPr>
        <p:blipFill>
          <a:blip r:embed="rId3"/>
          <a:stretch>
            <a:fillRect/>
          </a:stretch>
        </p:blipFill>
        <p:spPr>
          <a:xfrm>
            <a:off x="9548736" y="-805513"/>
            <a:ext cx="6311900" cy="3721100"/>
          </a:xfrm>
          <a:prstGeom prst="rect">
            <a:avLst/>
          </a:prstGeom>
        </p:spPr>
      </p:pic>
      <p:sp>
        <p:nvSpPr>
          <p:cNvPr id="11" name="Rectangle 10">
            <a:extLst>
              <a:ext uri="{FF2B5EF4-FFF2-40B4-BE49-F238E27FC236}">
                <a16:creationId xmlns:a16="http://schemas.microsoft.com/office/drawing/2014/main" id="{8114EA07-9B4D-444B-A27D-069B5A894A2B}"/>
              </a:ext>
            </a:extLst>
          </p:cNvPr>
          <p:cNvSpPr/>
          <p:nvPr/>
        </p:nvSpPr>
        <p:spPr>
          <a:xfrm>
            <a:off x="6798841" y="267970"/>
            <a:ext cx="1044132" cy="369332"/>
          </a:xfrm>
          <a:prstGeom prst="rect">
            <a:avLst/>
          </a:prstGeom>
        </p:spPr>
        <p:txBody>
          <a:bodyPr wrap="none">
            <a:spAutoFit/>
          </a:bodyPr>
          <a:lstStyle/>
          <a:p>
            <a:r>
              <a:rPr lang="en-GB" dirty="0"/>
              <a:t>Data sets</a:t>
            </a:r>
          </a:p>
        </p:txBody>
      </p:sp>
      <p:cxnSp>
        <p:nvCxnSpPr>
          <p:cNvPr id="15" name="Straight Arrow Connector 14">
            <a:extLst>
              <a:ext uri="{FF2B5EF4-FFF2-40B4-BE49-F238E27FC236}">
                <a16:creationId xmlns:a16="http://schemas.microsoft.com/office/drawing/2014/main" id="{FCA25770-3734-B749-9279-9744C2FD6A9C}"/>
              </a:ext>
            </a:extLst>
          </p:cNvPr>
          <p:cNvCxnSpPr/>
          <p:nvPr/>
        </p:nvCxnSpPr>
        <p:spPr>
          <a:xfrm flipH="1">
            <a:off x="5949307" y="433137"/>
            <a:ext cx="835095" cy="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22A492D-5AE9-A04C-AD4C-82879D2372F2}"/>
              </a:ext>
            </a:extLst>
          </p:cNvPr>
          <p:cNvGrpSpPr/>
          <p:nvPr/>
        </p:nvGrpSpPr>
        <p:grpSpPr>
          <a:xfrm>
            <a:off x="451493" y="2910429"/>
            <a:ext cx="8254896" cy="2864521"/>
            <a:chOff x="451493" y="2910429"/>
            <a:chExt cx="8254896" cy="2864521"/>
          </a:xfrm>
        </p:grpSpPr>
        <p:pic>
          <p:nvPicPr>
            <p:cNvPr id="7" name="Picture 6">
              <a:extLst>
                <a:ext uri="{FF2B5EF4-FFF2-40B4-BE49-F238E27FC236}">
                  <a16:creationId xmlns:a16="http://schemas.microsoft.com/office/drawing/2014/main" id="{40B733F8-3A5C-3E4B-BCE7-E5FF4BF328E7}"/>
                </a:ext>
              </a:extLst>
            </p:cNvPr>
            <p:cNvPicPr>
              <a:picLocks noChangeAspect="1"/>
            </p:cNvPicPr>
            <p:nvPr/>
          </p:nvPicPr>
          <p:blipFill>
            <a:blip r:embed="rId4"/>
            <a:stretch>
              <a:fillRect/>
            </a:stretch>
          </p:blipFill>
          <p:spPr>
            <a:xfrm>
              <a:off x="451493" y="4105491"/>
              <a:ext cx="7739394" cy="1669459"/>
            </a:xfrm>
            <a:prstGeom prst="rect">
              <a:avLst/>
            </a:prstGeom>
            <a:ln>
              <a:solidFill>
                <a:srgbClr val="B5121B"/>
              </a:solidFill>
            </a:ln>
          </p:spPr>
        </p:pic>
        <p:sp>
          <p:nvSpPr>
            <p:cNvPr id="13" name="Rectangle 12">
              <a:extLst>
                <a:ext uri="{FF2B5EF4-FFF2-40B4-BE49-F238E27FC236}">
                  <a16:creationId xmlns:a16="http://schemas.microsoft.com/office/drawing/2014/main" id="{1D57E265-A5C1-4C44-AAD9-695677E69828}"/>
                </a:ext>
              </a:extLst>
            </p:cNvPr>
            <p:cNvSpPr/>
            <p:nvPr/>
          </p:nvSpPr>
          <p:spPr>
            <a:xfrm>
              <a:off x="6791655" y="2910429"/>
              <a:ext cx="1914734" cy="923330"/>
            </a:xfrm>
            <a:prstGeom prst="rect">
              <a:avLst/>
            </a:prstGeom>
          </p:spPr>
          <p:txBody>
            <a:bodyPr wrap="square">
              <a:spAutoFit/>
            </a:bodyPr>
            <a:lstStyle/>
            <a:p>
              <a:r>
                <a:rPr lang="en-GB" dirty="0"/>
                <a:t>The summary statistics for the data sets above</a:t>
              </a:r>
            </a:p>
          </p:txBody>
        </p:sp>
        <p:cxnSp>
          <p:nvCxnSpPr>
            <p:cNvPr id="16" name="Straight Arrow Connector 15">
              <a:extLst>
                <a:ext uri="{FF2B5EF4-FFF2-40B4-BE49-F238E27FC236}">
                  <a16:creationId xmlns:a16="http://schemas.microsoft.com/office/drawing/2014/main" id="{B565CF31-70D5-2946-B89F-BB9B8AF097DE}"/>
                </a:ext>
              </a:extLst>
            </p:cNvPr>
            <p:cNvCxnSpPr>
              <a:cxnSpLocks/>
            </p:cNvCxnSpPr>
            <p:nvPr/>
          </p:nvCxnSpPr>
          <p:spPr>
            <a:xfrm flipH="1">
              <a:off x="5470358" y="3348031"/>
              <a:ext cx="1314044" cy="63041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0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Tukey (1977): Visualization “forces us to notice what we never expected to see.”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grpSp>
        <p:nvGrpSpPr>
          <p:cNvPr id="7" name="Group 6">
            <a:extLst>
              <a:ext uri="{FF2B5EF4-FFF2-40B4-BE49-F238E27FC236}">
                <a16:creationId xmlns:a16="http://schemas.microsoft.com/office/drawing/2014/main" id="{EBA5BF37-08DF-1949-9D45-920387848CF6}"/>
              </a:ext>
            </a:extLst>
          </p:cNvPr>
          <p:cNvGrpSpPr>
            <a:grpSpLocks noChangeAspect="1"/>
          </p:cNvGrpSpPr>
          <p:nvPr/>
        </p:nvGrpSpPr>
        <p:grpSpPr>
          <a:xfrm>
            <a:off x="2164381" y="406274"/>
            <a:ext cx="6480000" cy="5204925"/>
            <a:chOff x="-451493" y="-113198"/>
            <a:chExt cx="9144000" cy="7344727"/>
          </a:xfrm>
        </p:grpSpPr>
        <p:pic>
          <p:nvPicPr>
            <p:cNvPr id="5" name="Picture 4">
              <a:extLst>
                <a:ext uri="{FF2B5EF4-FFF2-40B4-BE49-F238E27FC236}">
                  <a16:creationId xmlns:a16="http://schemas.microsoft.com/office/drawing/2014/main" id="{FD70DA8F-43E3-B54F-986D-C68C17CA0E8C}"/>
                </a:ext>
              </a:extLst>
            </p:cNvPr>
            <p:cNvPicPr>
              <a:picLocks noChangeAspect="1"/>
            </p:cNvPicPr>
            <p:nvPr/>
          </p:nvPicPr>
          <p:blipFill>
            <a:blip r:embed="rId3"/>
            <a:stretch>
              <a:fillRect/>
            </a:stretch>
          </p:blipFill>
          <p:spPr>
            <a:xfrm>
              <a:off x="-451493" y="-113198"/>
              <a:ext cx="9144000" cy="3607774"/>
            </a:xfrm>
            <a:prstGeom prst="rect">
              <a:avLst/>
            </a:prstGeom>
          </p:spPr>
        </p:pic>
        <p:pic>
          <p:nvPicPr>
            <p:cNvPr id="6" name="Picture 5">
              <a:extLst>
                <a:ext uri="{FF2B5EF4-FFF2-40B4-BE49-F238E27FC236}">
                  <a16:creationId xmlns:a16="http://schemas.microsoft.com/office/drawing/2014/main" id="{079F7B5F-979E-364C-88D3-FB2E97CA0E15}"/>
                </a:ext>
              </a:extLst>
            </p:cNvPr>
            <p:cNvPicPr>
              <a:picLocks noChangeAspect="1"/>
            </p:cNvPicPr>
            <p:nvPr/>
          </p:nvPicPr>
          <p:blipFill>
            <a:blip r:embed="rId4"/>
            <a:stretch>
              <a:fillRect/>
            </a:stretch>
          </p:blipFill>
          <p:spPr>
            <a:xfrm>
              <a:off x="-451493" y="3494576"/>
              <a:ext cx="9144000" cy="3736953"/>
            </a:xfrm>
            <a:prstGeom prst="rect">
              <a:avLst/>
            </a:prstGeom>
          </p:spPr>
        </p:pic>
      </p:grpSp>
    </p:spTree>
    <p:extLst>
      <p:ext uri="{BB962C8B-B14F-4D97-AF65-F5344CB8AC3E}">
        <p14:creationId xmlns:p14="http://schemas.microsoft.com/office/powerpoint/2010/main" val="284506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We use visualization twice</a:t>
            </a:r>
            <a:br>
              <a:rPr lang="en-GB" dirty="0"/>
            </a:br>
            <a:r>
              <a:rPr lang="en-GB" sz="2800" dirty="0"/>
              <a:t>(at least)</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cxnSp>
        <p:nvCxnSpPr>
          <p:cNvPr id="7" name="Straight Arrow Connector 6">
            <a:extLst>
              <a:ext uri="{FF2B5EF4-FFF2-40B4-BE49-F238E27FC236}">
                <a16:creationId xmlns:a16="http://schemas.microsoft.com/office/drawing/2014/main" id="{E1E69F9B-E527-894B-8ECC-173D88BD8ECF}"/>
              </a:ext>
            </a:extLst>
          </p:cNvPr>
          <p:cNvCxnSpPr/>
          <p:nvPr/>
        </p:nvCxnSpPr>
        <p:spPr>
          <a:xfrm flipH="1">
            <a:off x="4427621" y="1690689"/>
            <a:ext cx="67376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C992A8-07AC-384F-B405-0A845E6AF3E9}"/>
              </a:ext>
            </a:extLst>
          </p:cNvPr>
          <p:cNvCxnSpPr>
            <a:cxnSpLocks/>
          </p:cNvCxnSpPr>
          <p:nvPr/>
        </p:nvCxnSpPr>
        <p:spPr>
          <a:xfrm>
            <a:off x="5101389" y="1690689"/>
            <a:ext cx="295174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2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EDA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3375087" cy="3872733"/>
          </a:xfrm>
        </p:spPr>
        <p:txBody>
          <a:bodyPr>
            <a:noAutofit/>
          </a:bodyPr>
          <a:lstStyle/>
          <a:p>
            <a:r>
              <a:rPr lang="en-GB" dirty="0"/>
              <a:t>Here, visualization allows us to explore data and find patterns that we can easily miss if we just rely on numerical summary statistics.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grpSp>
        <p:nvGrpSpPr>
          <p:cNvPr id="8" name="Group 7">
            <a:extLst>
              <a:ext uri="{FF2B5EF4-FFF2-40B4-BE49-F238E27FC236}">
                <a16:creationId xmlns:a16="http://schemas.microsoft.com/office/drawing/2014/main" id="{B0EDAC57-38F6-5241-9ABC-9237A50D9EC4}"/>
              </a:ext>
            </a:extLst>
          </p:cNvPr>
          <p:cNvGrpSpPr>
            <a:grpSpLocks noChangeAspect="1"/>
          </p:cNvGrpSpPr>
          <p:nvPr/>
        </p:nvGrpSpPr>
        <p:grpSpPr>
          <a:xfrm>
            <a:off x="4254832" y="2249097"/>
            <a:ext cx="4752000" cy="2797361"/>
            <a:chOff x="3634666" y="2775578"/>
            <a:chExt cx="5156200" cy="3035300"/>
          </a:xfrm>
        </p:grpSpPr>
        <p:pic>
          <p:nvPicPr>
            <p:cNvPr id="9" name="Picture 8">
              <a:extLst>
                <a:ext uri="{FF2B5EF4-FFF2-40B4-BE49-F238E27FC236}">
                  <a16:creationId xmlns:a16="http://schemas.microsoft.com/office/drawing/2014/main" id="{D1F541FB-E574-6A43-ADC9-D285981DB982}"/>
                </a:ext>
              </a:extLst>
            </p:cNvPr>
            <p:cNvPicPr>
              <a:picLocks noChangeAspect="1"/>
            </p:cNvPicPr>
            <p:nvPr/>
          </p:nvPicPr>
          <p:blipFill rotWithShape="1">
            <a:blip r:embed="rId2"/>
            <a:srcRect l="6221" t="16726" r="4449" b="20687"/>
            <a:stretch/>
          </p:blipFill>
          <p:spPr>
            <a:xfrm>
              <a:off x="3634666" y="2775578"/>
              <a:ext cx="5156200" cy="3035300"/>
            </a:xfrm>
            <a:prstGeom prst="rect">
              <a:avLst/>
            </a:prstGeom>
          </p:spPr>
        </p:pic>
        <p:grpSp>
          <p:nvGrpSpPr>
            <p:cNvPr id="10" name="Group 9">
              <a:extLst>
                <a:ext uri="{FF2B5EF4-FFF2-40B4-BE49-F238E27FC236}">
                  <a16:creationId xmlns:a16="http://schemas.microsoft.com/office/drawing/2014/main" id="{C8144181-3F54-7B48-AF14-7434F1FEF064}"/>
                </a:ext>
              </a:extLst>
            </p:cNvPr>
            <p:cNvGrpSpPr/>
            <p:nvPr/>
          </p:nvGrpSpPr>
          <p:grpSpPr>
            <a:xfrm>
              <a:off x="4511174" y="3010927"/>
              <a:ext cx="4146114" cy="2385195"/>
              <a:chOff x="4511174" y="3010927"/>
              <a:chExt cx="4146114" cy="2385195"/>
            </a:xfrm>
          </p:grpSpPr>
          <p:sp>
            <p:nvSpPr>
              <p:cNvPr id="11" name="TextBox 10">
                <a:extLst>
                  <a:ext uri="{FF2B5EF4-FFF2-40B4-BE49-F238E27FC236}">
                    <a16:creationId xmlns:a16="http://schemas.microsoft.com/office/drawing/2014/main" id="{BCEB19FD-2978-6C43-B065-198B70627A35}"/>
                  </a:ext>
                </a:extLst>
              </p:cNvPr>
              <p:cNvSpPr txBox="1"/>
              <p:nvPr/>
            </p:nvSpPr>
            <p:spPr>
              <a:xfrm>
                <a:off x="6521216" y="3010927"/>
                <a:ext cx="1048393" cy="307777"/>
              </a:xfrm>
              <a:prstGeom prst="rect">
                <a:avLst/>
              </a:prstGeom>
              <a:noFill/>
            </p:spPr>
            <p:txBody>
              <a:bodyPr wrap="square" rtlCol="0">
                <a:spAutoFit/>
              </a:bodyPr>
              <a:lstStyle/>
              <a:p>
                <a:r>
                  <a:rPr lang="en-US" sz="1400" dirty="0">
                    <a:solidFill>
                      <a:srgbClr val="0070C0"/>
                    </a:solidFill>
                  </a:rPr>
                  <a:t>Outliers</a:t>
                </a:r>
              </a:p>
            </p:txBody>
          </p:sp>
          <p:sp>
            <p:nvSpPr>
              <p:cNvPr id="12" name="TextBox 11">
                <a:extLst>
                  <a:ext uri="{FF2B5EF4-FFF2-40B4-BE49-F238E27FC236}">
                    <a16:creationId xmlns:a16="http://schemas.microsoft.com/office/drawing/2014/main" id="{B2405C5C-6B3B-DE45-A4C3-0DF1D554BEE6}"/>
                  </a:ext>
                </a:extLst>
              </p:cNvPr>
              <p:cNvSpPr txBox="1"/>
              <p:nvPr/>
            </p:nvSpPr>
            <p:spPr>
              <a:xfrm>
                <a:off x="5545118" y="3587653"/>
                <a:ext cx="1048393" cy="307777"/>
              </a:xfrm>
              <a:prstGeom prst="rect">
                <a:avLst/>
              </a:prstGeom>
              <a:noFill/>
            </p:spPr>
            <p:txBody>
              <a:bodyPr wrap="square" rtlCol="0">
                <a:spAutoFit/>
              </a:bodyPr>
              <a:lstStyle/>
              <a:p>
                <a:r>
                  <a:rPr lang="en-US" sz="1400" dirty="0">
                    <a:solidFill>
                      <a:srgbClr val="0070C0"/>
                    </a:solidFill>
                  </a:rPr>
                  <a:t>Whisker</a:t>
                </a:r>
              </a:p>
            </p:txBody>
          </p:sp>
          <p:sp>
            <p:nvSpPr>
              <p:cNvPr id="13" name="TextBox 12">
                <a:extLst>
                  <a:ext uri="{FF2B5EF4-FFF2-40B4-BE49-F238E27FC236}">
                    <a16:creationId xmlns:a16="http://schemas.microsoft.com/office/drawing/2014/main" id="{0B78B295-B28B-A94B-B899-8655805BEC00}"/>
                  </a:ext>
                </a:extLst>
              </p:cNvPr>
              <p:cNvSpPr txBox="1"/>
              <p:nvPr/>
            </p:nvSpPr>
            <p:spPr>
              <a:xfrm>
                <a:off x="7219731" y="4060072"/>
                <a:ext cx="1048393" cy="369332"/>
              </a:xfrm>
              <a:prstGeom prst="rect">
                <a:avLst/>
              </a:prstGeom>
              <a:noFill/>
            </p:spPr>
            <p:txBody>
              <a:bodyPr wrap="square" rtlCol="0">
                <a:spAutoFit/>
              </a:bodyPr>
              <a:lstStyle/>
              <a:p>
                <a:r>
                  <a:rPr lang="en-US" dirty="0">
                    <a:solidFill>
                      <a:srgbClr val="0070C0"/>
                    </a:solidFill>
                  </a:rPr>
                  <a:t>Median</a:t>
                </a:r>
              </a:p>
            </p:txBody>
          </p:sp>
          <p:sp>
            <p:nvSpPr>
              <p:cNvPr id="14" name="TextBox 13">
                <a:extLst>
                  <a:ext uri="{FF2B5EF4-FFF2-40B4-BE49-F238E27FC236}">
                    <a16:creationId xmlns:a16="http://schemas.microsoft.com/office/drawing/2014/main" id="{0DD375C2-1EB8-1D4A-B34B-6E0797A5C884}"/>
                  </a:ext>
                </a:extLst>
              </p:cNvPr>
              <p:cNvSpPr txBox="1"/>
              <p:nvPr/>
            </p:nvSpPr>
            <p:spPr>
              <a:xfrm>
                <a:off x="6593511" y="5088345"/>
                <a:ext cx="1048393" cy="307777"/>
              </a:xfrm>
              <a:prstGeom prst="rect">
                <a:avLst/>
              </a:prstGeom>
              <a:noFill/>
            </p:spPr>
            <p:txBody>
              <a:bodyPr wrap="square" rtlCol="0">
                <a:spAutoFit/>
              </a:bodyPr>
              <a:lstStyle/>
              <a:p>
                <a:r>
                  <a:rPr lang="en-US" sz="1400" dirty="0">
                    <a:solidFill>
                      <a:srgbClr val="0070C0"/>
                    </a:solidFill>
                  </a:rPr>
                  <a:t>Outliers</a:t>
                </a:r>
              </a:p>
            </p:txBody>
          </p:sp>
          <p:sp>
            <p:nvSpPr>
              <p:cNvPr id="15" name="TextBox 14">
                <a:extLst>
                  <a:ext uri="{FF2B5EF4-FFF2-40B4-BE49-F238E27FC236}">
                    <a16:creationId xmlns:a16="http://schemas.microsoft.com/office/drawing/2014/main" id="{F075E49E-BBCA-9E4B-9BDE-09BEF73D2751}"/>
                  </a:ext>
                </a:extLst>
              </p:cNvPr>
              <p:cNvSpPr txBox="1"/>
              <p:nvPr/>
            </p:nvSpPr>
            <p:spPr>
              <a:xfrm>
                <a:off x="7207223" y="3901973"/>
                <a:ext cx="1437557" cy="261610"/>
              </a:xfrm>
              <a:prstGeom prst="rect">
                <a:avLst/>
              </a:prstGeom>
              <a:noFill/>
            </p:spPr>
            <p:txBody>
              <a:bodyPr wrap="square" rtlCol="0">
                <a:spAutoFit/>
              </a:bodyPr>
              <a:lstStyle/>
              <a:p>
                <a:r>
                  <a:rPr lang="en-US" sz="1100" dirty="0">
                    <a:solidFill>
                      <a:srgbClr val="0070C0"/>
                    </a:solidFill>
                  </a:rPr>
                  <a:t>Upper quartile</a:t>
                </a:r>
              </a:p>
            </p:txBody>
          </p:sp>
          <p:sp>
            <p:nvSpPr>
              <p:cNvPr id="16" name="TextBox 15">
                <a:extLst>
                  <a:ext uri="{FF2B5EF4-FFF2-40B4-BE49-F238E27FC236}">
                    <a16:creationId xmlns:a16="http://schemas.microsoft.com/office/drawing/2014/main" id="{CA0970F3-0FCA-1040-931C-95393E5F26AA}"/>
                  </a:ext>
                </a:extLst>
              </p:cNvPr>
              <p:cNvSpPr txBox="1"/>
              <p:nvPr/>
            </p:nvSpPr>
            <p:spPr>
              <a:xfrm>
                <a:off x="7219731" y="4325892"/>
                <a:ext cx="1437557" cy="261610"/>
              </a:xfrm>
              <a:prstGeom prst="rect">
                <a:avLst/>
              </a:prstGeom>
              <a:noFill/>
            </p:spPr>
            <p:txBody>
              <a:bodyPr wrap="square" rtlCol="0">
                <a:spAutoFit/>
              </a:bodyPr>
              <a:lstStyle/>
              <a:p>
                <a:r>
                  <a:rPr lang="en-US" sz="1100" dirty="0">
                    <a:solidFill>
                      <a:srgbClr val="0070C0"/>
                    </a:solidFill>
                  </a:rPr>
                  <a:t>Lower quartile</a:t>
                </a:r>
              </a:p>
            </p:txBody>
          </p:sp>
          <p:sp>
            <p:nvSpPr>
              <p:cNvPr id="17" name="TextBox 16">
                <a:extLst>
                  <a:ext uri="{FF2B5EF4-FFF2-40B4-BE49-F238E27FC236}">
                    <a16:creationId xmlns:a16="http://schemas.microsoft.com/office/drawing/2014/main" id="{DE00FFA6-106C-2A4E-B3CD-BB0DB2131795}"/>
                  </a:ext>
                </a:extLst>
              </p:cNvPr>
              <p:cNvSpPr txBox="1"/>
              <p:nvPr/>
            </p:nvSpPr>
            <p:spPr>
              <a:xfrm>
                <a:off x="4511174" y="4060072"/>
                <a:ext cx="1048393" cy="430886"/>
              </a:xfrm>
              <a:prstGeom prst="rect">
                <a:avLst/>
              </a:prstGeom>
              <a:noFill/>
            </p:spPr>
            <p:txBody>
              <a:bodyPr wrap="square" rtlCol="0">
                <a:spAutoFit/>
              </a:bodyPr>
              <a:lstStyle/>
              <a:p>
                <a:r>
                  <a:rPr lang="en-US" sz="1100" dirty="0">
                    <a:solidFill>
                      <a:srgbClr val="0070C0"/>
                    </a:solidFill>
                  </a:rPr>
                  <a:t>Interquartile range</a:t>
                </a:r>
              </a:p>
            </p:txBody>
          </p:sp>
          <p:sp>
            <p:nvSpPr>
              <p:cNvPr id="18" name="TextBox 17">
                <a:extLst>
                  <a:ext uri="{FF2B5EF4-FFF2-40B4-BE49-F238E27FC236}">
                    <a16:creationId xmlns:a16="http://schemas.microsoft.com/office/drawing/2014/main" id="{88843A1E-E2C6-4E4E-87D9-420CFD3C54C9}"/>
                  </a:ext>
                </a:extLst>
              </p:cNvPr>
              <p:cNvSpPr txBox="1"/>
              <p:nvPr/>
            </p:nvSpPr>
            <p:spPr>
              <a:xfrm>
                <a:off x="5545117" y="4587502"/>
                <a:ext cx="1048393" cy="307777"/>
              </a:xfrm>
              <a:prstGeom prst="rect">
                <a:avLst/>
              </a:prstGeom>
              <a:noFill/>
            </p:spPr>
            <p:txBody>
              <a:bodyPr wrap="square" rtlCol="0">
                <a:spAutoFit/>
              </a:bodyPr>
              <a:lstStyle/>
              <a:p>
                <a:r>
                  <a:rPr lang="en-US" sz="1400" dirty="0">
                    <a:solidFill>
                      <a:srgbClr val="0070C0"/>
                    </a:solidFill>
                  </a:rPr>
                  <a:t>Whisker</a:t>
                </a:r>
              </a:p>
            </p:txBody>
          </p:sp>
          <p:sp>
            <p:nvSpPr>
              <p:cNvPr id="19" name="Left Brace 18">
                <a:extLst>
                  <a:ext uri="{FF2B5EF4-FFF2-40B4-BE49-F238E27FC236}">
                    <a16:creationId xmlns:a16="http://schemas.microsoft.com/office/drawing/2014/main" id="{826B1C5A-60BB-B148-AE80-8A76A90DD0C2}"/>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52387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800" dirty="0"/>
              <a:t>Homework assignment (Steps 3 and 4, Handout 3)</a:t>
            </a:r>
          </a:p>
          <a:p>
            <a:pPr marL="0" indent="0">
              <a:buNone/>
            </a:pPr>
            <a:endParaRPr lang="en-GB" sz="2800" dirty="0"/>
          </a:p>
          <a:p>
            <a:pPr marL="0" indent="0">
              <a:buNone/>
            </a:pPr>
            <a:r>
              <a:rPr lang="en-GB" sz="2800" dirty="0"/>
              <a:t>Exploratory data analysis (</a:t>
            </a:r>
            <a:r>
              <a:rPr lang="en-GB" sz="2800" dirty="0" err="1"/>
              <a:t>contd</a:t>
            </a:r>
            <a:r>
              <a:rPr lang="en-GB" sz="2800" dirty="0"/>
              <a:t>)</a:t>
            </a:r>
          </a:p>
          <a:p>
            <a:pPr marL="0" indent="0">
              <a:buNone/>
            </a:pPr>
            <a:endParaRPr lang="en-GB" sz="2800" dirty="0"/>
          </a:p>
          <a:p>
            <a:pPr marL="0" indent="0">
              <a:buNone/>
            </a:pPr>
            <a:r>
              <a:rPr lang="en-GB" sz="2800" dirty="0"/>
              <a:t>Data visualization</a:t>
            </a:r>
          </a:p>
          <a:p>
            <a:r>
              <a:rPr lang="en-GB" sz="2400" dirty="0"/>
              <a:t>Short introduction</a:t>
            </a:r>
          </a:p>
          <a:p>
            <a:r>
              <a:rPr lang="en-GB" sz="2400" dirty="0"/>
              <a:t>Handout 4</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CDA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We use graphics in publications and presentations.</a:t>
            </a:r>
          </a:p>
          <a:p>
            <a:endParaRPr lang="en-GB" dirty="0"/>
          </a:p>
          <a:p>
            <a:r>
              <a:rPr lang="en-GB" dirty="0"/>
              <a:t>There are numeric techniques which are almost always displayed in visual form. Usually applies to techniques that model multivariate relationships.</a:t>
            </a:r>
          </a:p>
          <a:p>
            <a:endParaRPr lang="en-GB" dirty="0"/>
          </a:p>
          <a:p>
            <a:r>
              <a:rPr lang="en-GB" dirty="0"/>
              <a:t>Example: The results of structural equation </a:t>
            </a:r>
            <a:r>
              <a:rPr lang="en-GB" dirty="0" err="1"/>
              <a:t>modeling</a:t>
            </a:r>
            <a:r>
              <a:rPr lang="en-GB" dirty="0"/>
              <a:t> (SME) are usually represented in the form of dendrograms.</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spTree>
    <p:extLst>
      <p:ext uri="{BB962C8B-B14F-4D97-AF65-F5344CB8AC3E}">
        <p14:creationId xmlns:p14="http://schemas.microsoft.com/office/powerpoint/2010/main" val="30121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Godfroid and Kim (2021)</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7" name="Picture 6">
            <a:extLst>
              <a:ext uri="{FF2B5EF4-FFF2-40B4-BE49-F238E27FC236}">
                <a16:creationId xmlns:a16="http://schemas.microsoft.com/office/drawing/2014/main" id="{77F67196-3373-EE4D-AE10-62F6245892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7537" y="2045286"/>
            <a:ext cx="7920000" cy="4250465"/>
          </a:xfrm>
          <a:prstGeom prst="rect">
            <a:avLst/>
          </a:prstGeom>
        </p:spPr>
      </p:pic>
    </p:spTree>
    <p:extLst>
      <p:ext uri="{BB962C8B-B14F-4D97-AF65-F5344CB8AC3E}">
        <p14:creationId xmlns:p14="http://schemas.microsoft.com/office/powerpoint/2010/main" val="211554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Historical perspective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22</a:t>
            </a:fld>
            <a:endParaRPr lang="en-GB"/>
          </a:p>
        </p:txBody>
      </p:sp>
    </p:spTree>
    <p:extLst>
      <p:ext uri="{BB962C8B-B14F-4D97-AF65-F5344CB8AC3E}">
        <p14:creationId xmlns:p14="http://schemas.microsoft.com/office/powerpoint/2010/main" val="877504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graphics have been around for many centuries.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5162550" cy="3872733"/>
          </a:xfrm>
        </p:spPr>
        <p:txBody>
          <a:bodyPr>
            <a:noAutofit/>
          </a:bodyPr>
          <a:lstStyle/>
          <a:p>
            <a:pPr lvl="0"/>
            <a:r>
              <a:rPr lang="en-GB" dirty="0"/>
              <a:t>c</a:t>
            </a:r>
            <a:r>
              <a:rPr lang="en-GB" sz="2400" dirty="0"/>
              <a:t>. 3,800 BC: Oldest known map (Northern Mesopotamia) on clay tablet</a:t>
            </a:r>
          </a:p>
          <a:p>
            <a:pPr lvl="0"/>
            <a:r>
              <a:rPr lang="en-GB" sz="2400" dirty="0"/>
              <a:t>1786: Bar chart (William </a:t>
            </a:r>
            <a:r>
              <a:rPr lang="en-GB" sz="2400" dirty="0" err="1"/>
              <a:t>Playfair</a:t>
            </a:r>
            <a:r>
              <a:rPr lang="en-GB" sz="2400" dirty="0"/>
              <a:t>)</a:t>
            </a:r>
          </a:p>
          <a:p>
            <a:pPr lvl="0"/>
            <a:r>
              <a:rPr lang="en-GB" sz="2400" dirty="0"/>
              <a:t>1801: Pie chart (William </a:t>
            </a:r>
            <a:r>
              <a:rPr lang="en-GB" sz="2400" dirty="0" err="1"/>
              <a:t>Playfair</a:t>
            </a:r>
            <a:r>
              <a:rPr lang="en-GB" sz="2400" dirty="0"/>
              <a:t>)</a:t>
            </a:r>
          </a:p>
          <a:p>
            <a:pPr lvl="0"/>
            <a:r>
              <a:rPr lang="en-GB" sz="2400" dirty="0"/>
              <a:t>1833: Histogram (A. M. </a:t>
            </a:r>
            <a:r>
              <a:rPr lang="en-GB" sz="2400" dirty="0" err="1"/>
              <a:t>Guerry</a:t>
            </a:r>
            <a:r>
              <a:rPr lang="en-GB" sz="2400" dirty="0"/>
              <a:t>)</a:t>
            </a:r>
          </a:p>
          <a:p>
            <a:pPr lvl="0"/>
            <a:r>
              <a:rPr lang="en-GB" sz="2400" dirty="0"/>
              <a:t>1874: Age pyramid (bilateral histogram) (Francis A. Walker</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7" name="Picture 6">
            <a:extLst>
              <a:ext uri="{FF2B5EF4-FFF2-40B4-BE49-F238E27FC236}">
                <a16:creationId xmlns:a16="http://schemas.microsoft.com/office/drawing/2014/main" id="{FB215A31-7321-5347-86DD-8BC99EC2E7E3}"/>
              </a:ext>
            </a:extLst>
          </p:cNvPr>
          <p:cNvPicPr>
            <a:picLocks noChangeAspect="1"/>
          </p:cNvPicPr>
          <p:nvPr/>
        </p:nvPicPr>
        <p:blipFill>
          <a:blip r:embed="rId3"/>
          <a:stretch>
            <a:fillRect/>
          </a:stretch>
        </p:blipFill>
        <p:spPr>
          <a:xfrm>
            <a:off x="6134531"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006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US" dirty="0" err="1"/>
              <a:t>Beninger</a:t>
            </a:r>
            <a:r>
              <a:rPr lang="en-US" dirty="0"/>
              <a:t> and Robyn (1978)</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507507" cy="3872733"/>
          </a:xfrm>
        </p:spPr>
        <p:txBody>
          <a:bodyPr>
            <a:noAutofit/>
          </a:bodyPr>
          <a:lstStyle/>
          <a:p>
            <a:pPr marL="0" indent="0">
              <a:buNone/>
            </a:pPr>
            <a:r>
              <a:rPr lang="en-GB" dirty="0"/>
              <a:t>Development of statistical graphics as solutions to major graphical problems that occupied scientists at the time.</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10" name="Picture 9">
            <a:extLst>
              <a:ext uri="{FF2B5EF4-FFF2-40B4-BE49-F238E27FC236}">
                <a16:creationId xmlns:a16="http://schemas.microsoft.com/office/drawing/2014/main" id="{826EFA0F-F4D2-4047-924B-97949FA95025}"/>
              </a:ext>
            </a:extLst>
          </p:cNvPr>
          <p:cNvPicPr>
            <a:picLocks noChangeAspect="1"/>
          </p:cNvPicPr>
          <p:nvPr/>
        </p:nvPicPr>
        <p:blipFill>
          <a:blip r:embed="rId3"/>
          <a:stretch>
            <a:fillRect/>
          </a:stretch>
        </p:blipFill>
        <p:spPr>
          <a:xfrm>
            <a:off x="6134531"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65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18</a:t>
            </a:r>
            <a:r>
              <a:rPr lang="en-GB" baseline="30000" dirty="0"/>
              <a:t>th</a:t>
            </a:r>
            <a:r>
              <a:rPr lang="en-GB" dirty="0"/>
              <a:t> century: How to represent State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GB" sz="2000" dirty="0"/>
              <a:t>William </a:t>
            </a:r>
            <a:r>
              <a:rPr lang="en-GB" sz="2000" dirty="0" err="1"/>
              <a:t>Playfair</a:t>
            </a:r>
            <a:r>
              <a:rPr lang="en-GB" sz="2000" dirty="0"/>
              <a:t> (1786): Exports and Imports of Scotland to and from different parts for one Year from Christmas 1780 to Christmas 1781</a:t>
            </a:r>
          </a:p>
          <a:p>
            <a:pPr marL="0" indent="0">
              <a:buNone/>
            </a:pPr>
            <a:endParaRPr lang="en-GB" sz="20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
        <p:nvSpPr>
          <p:cNvPr id="5" name="Rectangle 2">
            <a:extLst>
              <a:ext uri="{FF2B5EF4-FFF2-40B4-BE49-F238E27FC236}">
                <a16:creationId xmlns:a16="http://schemas.microsoft.com/office/drawing/2014/main" id="{0015F7B1-7485-A246-A06B-F00BE02D0F3A}"/>
              </a:ext>
            </a:extLst>
          </p:cNvPr>
          <p:cNvSpPr>
            <a:spLocks noChangeArrowheads="1"/>
          </p:cNvSpPr>
          <p:nvPr/>
        </p:nvSpPr>
        <p:spPr bwMode="auto">
          <a:xfrm>
            <a:off x="1708879" y="16906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5D52ABE9-1501-714F-B9DD-523E4C7B8381}"/>
              </a:ext>
            </a:extLst>
          </p:cNvPr>
          <p:cNvPicPr>
            <a:picLocks noChangeAspect="1"/>
          </p:cNvPicPr>
          <p:nvPr/>
        </p:nvPicPr>
        <p:blipFill>
          <a:blip r:embed="rId3"/>
          <a:stretch>
            <a:fillRect/>
          </a:stretch>
        </p:blipFill>
        <p:spPr>
          <a:xfrm>
            <a:off x="1962000" y="2010734"/>
            <a:ext cx="5220000" cy="3501443"/>
          </a:xfrm>
          <a:prstGeom prst="rect">
            <a:avLst/>
          </a:prstGeom>
        </p:spPr>
      </p:pic>
    </p:spTree>
    <p:extLst>
      <p:ext uri="{BB962C8B-B14F-4D97-AF65-F5344CB8AC3E}">
        <p14:creationId xmlns:p14="http://schemas.microsoft.com/office/powerpoint/2010/main" val="254684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pic>
        <p:nvPicPr>
          <p:cNvPr id="5" name="Picture 4">
            <a:extLst>
              <a:ext uri="{FF2B5EF4-FFF2-40B4-BE49-F238E27FC236}">
                <a16:creationId xmlns:a16="http://schemas.microsoft.com/office/drawing/2014/main" id="{9662FAB8-02AF-F743-B157-843BE303650C}"/>
              </a:ext>
            </a:extLst>
          </p:cNvPr>
          <p:cNvPicPr>
            <a:picLocks noChangeAspect="1"/>
          </p:cNvPicPr>
          <p:nvPr/>
        </p:nvPicPr>
        <p:blipFill>
          <a:blip r:embed="rId3"/>
          <a:stretch>
            <a:fillRect/>
          </a:stretch>
        </p:blipFill>
        <p:spPr>
          <a:xfrm>
            <a:off x="1300954" y="2062807"/>
            <a:ext cx="6542091" cy="3577706"/>
          </a:xfrm>
          <a:prstGeom prst="rect">
            <a:avLst/>
          </a:prstGeom>
        </p:spPr>
      </p:pic>
      <p:sp>
        <p:nvSpPr>
          <p:cNvPr id="8" name="Rectangle 7">
            <a:extLst>
              <a:ext uri="{FF2B5EF4-FFF2-40B4-BE49-F238E27FC236}">
                <a16:creationId xmlns:a16="http://schemas.microsoft.com/office/drawing/2014/main" id="{C20606C7-0339-D94C-A68F-E0F2C3FE6781}"/>
              </a:ext>
            </a:extLst>
          </p:cNvPr>
          <p:cNvSpPr/>
          <p:nvPr/>
        </p:nvSpPr>
        <p:spPr>
          <a:xfrm>
            <a:off x="628650" y="5866349"/>
            <a:ext cx="6943224" cy="707886"/>
          </a:xfrm>
          <a:prstGeom prst="rect">
            <a:avLst/>
          </a:prstGeom>
        </p:spPr>
        <p:txBody>
          <a:bodyPr wrap="square">
            <a:spAutoFit/>
          </a:bodyPr>
          <a:lstStyle/>
          <a:p>
            <a:r>
              <a:rPr lang="en-GB" sz="2000" dirty="0"/>
              <a:t>Florence Nightingale (1858): Diagram of the causes of mortality in the army in the East</a:t>
            </a:r>
          </a:p>
        </p:txBody>
      </p:sp>
    </p:spTree>
    <p:extLst>
      <p:ext uri="{BB962C8B-B14F-4D97-AF65-F5344CB8AC3E}">
        <p14:creationId xmlns:p14="http://schemas.microsoft.com/office/powerpoint/2010/main" val="213279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sp>
        <p:nvSpPr>
          <p:cNvPr id="8" name="Rectangle 7">
            <a:extLst>
              <a:ext uri="{FF2B5EF4-FFF2-40B4-BE49-F238E27FC236}">
                <a16:creationId xmlns:a16="http://schemas.microsoft.com/office/drawing/2014/main" id="{C20606C7-0339-D94C-A68F-E0F2C3FE6781}"/>
              </a:ext>
            </a:extLst>
          </p:cNvPr>
          <p:cNvSpPr/>
          <p:nvPr/>
        </p:nvSpPr>
        <p:spPr>
          <a:xfrm>
            <a:off x="628650" y="2234153"/>
            <a:ext cx="3750845" cy="1200329"/>
          </a:xfrm>
          <a:prstGeom prst="rect">
            <a:avLst/>
          </a:prstGeom>
        </p:spPr>
        <p:txBody>
          <a:bodyPr wrap="square">
            <a:spAutoFit/>
          </a:bodyPr>
          <a:lstStyle/>
          <a:p>
            <a:r>
              <a:rPr lang="en-GB" sz="2400" dirty="0"/>
              <a:t>Francis A. Walker (1874): Age pyramid</a:t>
            </a:r>
          </a:p>
          <a:p>
            <a:r>
              <a:rPr lang="en-GB" sz="2400" dirty="0"/>
              <a:t>(bilateral histogram)</a:t>
            </a:r>
          </a:p>
        </p:txBody>
      </p:sp>
      <p:pic>
        <p:nvPicPr>
          <p:cNvPr id="7" name="Picture 6">
            <a:extLst>
              <a:ext uri="{FF2B5EF4-FFF2-40B4-BE49-F238E27FC236}">
                <a16:creationId xmlns:a16="http://schemas.microsoft.com/office/drawing/2014/main" id="{126A8F59-A043-834F-8A8E-CAEBE8865694}"/>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5255" r="32632" b="7139"/>
          <a:stretch/>
        </p:blipFill>
        <p:spPr>
          <a:xfrm>
            <a:off x="4379495" y="1699481"/>
            <a:ext cx="3623833" cy="4738783"/>
          </a:xfrm>
          <a:prstGeom prst="rect">
            <a:avLst/>
          </a:prstGeom>
        </p:spPr>
      </p:pic>
    </p:spTree>
    <p:extLst>
      <p:ext uri="{BB962C8B-B14F-4D97-AF65-F5344CB8AC3E}">
        <p14:creationId xmlns:p14="http://schemas.microsoft.com/office/powerpoint/2010/main" val="3929562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Age pyramids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507507" cy="3872733"/>
          </a:xfrm>
        </p:spPr>
        <p:txBody>
          <a:bodyPr>
            <a:noAutofit/>
          </a:bodyPr>
          <a:lstStyle/>
          <a:p>
            <a:pPr marL="0" indent="0">
              <a:buNone/>
            </a:pPr>
            <a:r>
              <a:rPr lang="en-GB" sz="2000" dirty="0"/>
              <a:t>1874: Age pyramid (bilateral histogram) (Francis A. Walker</a:t>
            </a:r>
            <a:r>
              <a:rPr lang="en-GB" sz="2400" dirty="0"/>
              <a:t>)</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7" name="Picture 6">
            <a:extLst>
              <a:ext uri="{FF2B5EF4-FFF2-40B4-BE49-F238E27FC236}">
                <a16:creationId xmlns:a16="http://schemas.microsoft.com/office/drawing/2014/main" id="{E6BD29BA-FC8A-5E41-89E5-C78BA6A9AFC6}"/>
              </a:ext>
            </a:extLst>
          </p:cNvPr>
          <p:cNvPicPr>
            <a:picLocks noChangeAspect="1"/>
          </p:cNvPicPr>
          <p:nvPr/>
        </p:nvPicPr>
        <p:blipFill>
          <a:blip r:embed="rId3"/>
          <a:stretch>
            <a:fillRect/>
          </a:stretch>
        </p:blipFill>
        <p:spPr>
          <a:xfrm>
            <a:off x="608826" y="343399"/>
            <a:ext cx="8101264" cy="5704640"/>
          </a:xfrm>
          <a:prstGeom prst="rect">
            <a:avLst/>
          </a:prstGeom>
        </p:spPr>
      </p:pic>
      <p:sp>
        <p:nvSpPr>
          <p:cNvPr id="5" name="Rectangle 4">
            <a:extLst>
              <a:ext uri="{FF2B5EF4-FFF2-40B4-BE49-F238E27FC236}">
                <a16:creationId xmlns:a16="http://schemas.microsoft.com/office/drawing/2014/main" id="{785A6A38-85D5-F446-99C4-43CACBA11017}"/>
              </a:ext>
            </a:extLst>
          </p:cNvPr>
          <p:cNvSpPr/>
          <p:nvPr/>
        </p:nvSpPr>
        <p:spPr>
          <a:xfrm>
            <a:off x="3428226" y="6241092"/>
            <a:ext cx="2462463" cy="369332"/>
          </a:xfrm>
          <a:prstGeom prst="rect">
            <a:avLst/>
          </a:prstGeom>
        </p:spPr>
        <p:txBody>
          <a:bodyPr wrap="square">
            <a:spAutoFit/>
          </a:bodyPr>
          <a:lstStyle/>
          <a:p>
            <a:r>
              <a:rPr lang="en-US" dirty="0">
                <a:hlinkClick r:id="rId4"/>
              </a:rPr>
              <a:t>ONS data, click here</a:t>
            </a:r>
            <a:endParaRPr lang="en-US" dirty="0"/>
          </a:p>
        </p:txBody>
      </p:sp>
    </p:spTree>
    <p:extLst>
      <p:ext uri="{BB962C8B-B14F-4D97-AF65-F5344CB8AC3E}">
        <p14:creationId xmlns:p14="http://schemas.microsoft.com/office/powerpoint/2010/main" val="352684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232108" cy="3872733"/>
          </a:xfrm>
        </p:spPr>
        <p:txBody>
          <a:bodyPr>
            <a:noAutofit/>
          </a:bodyPr>
          <a:lstStyle/>
          <a:p>
            <a:pPr marL="0" indent="0">
              <a:buNone/>
            </a:pPr>
            <a:r>
              <a:rPr lang="en-GB" dirty="0" err="1"/>
              <a:t>Vauthier</a:t>
            </a:r>
            <a:r>
              <a:rPr lang="en-GB" dirty="0"/>
              <a:t> (1874): Population contour map.</a:t>
            </a:r>
          </a:p>
          <a:p>
            <a:pPr marL="0" indent="0">
              <a:buNone/>
            </a:pPr>
            <a:endParaRPr lang="en-GB" dirty="0"/>
          </a:p>
          <a:p>
            <a:pPr marL="0" indent="0">
              <a:buNone/>
            </a:pPr>
            <a:r>
              <a:rPr lang="en-GB" dirty="0"/>
              <a:t>Map of Paris with population density depicted as contour lines.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4E9CAED-A720-824F-AB40-33E19C21C1A0}"/>
              </a:ext>
            </a:extLst>
          </p:cNvPr>
          <p:cNvPicPr>
            <a:picLocks noChangeAspect="1"/>
          </p:cNvPicPr>
          <p:nvPr/>
        </p:nvPicPr>
        <p:blipFill>
          <a:blip r:embed="rId4"/>
          <a:stretch>
            <a:fillRect/>
          </a:stretch>
        </p:blipFill>
        <p:spPr>
          <a:xfrm>
            <a:off x="5277854" y="1491708"/>
            <a:ext cx="3514327" cy="5186387"/>
          </a:xfrm>
          <a:prstGeom prst="rect">
            <a:avLst/>
          </a:prstGeom>
        </p:spPr>
      </p:pic>
    </p:spTree>
    <p:extLst>
      <p:ext uri="{BB962C8B-B14F-4D97-AF65-F5344CB8AC3E}">
        <p14:creationId xmlns:p14="http://schemas.microsoft.com/office/powerpoint/2010/main" val="3909847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schedule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
        <p:nvSpPr>
          <p:cNvPr id="8" name="Content Placeholder 7">
            <a:extLst>
              <a:ext uri="{FF2B5EF4-FFF2-40B4-BE49-F238E27FC236}">
                <a16:creationId xmlns:a16="http://schemas.microsoft.com/office/drawing/2014/main" id="{97CA4E5F-7C59-6240-A93F-C3BF7F575916}"/>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83256CD4-1929-774D-83DB-83AFA7FEE665}"/>
              </a:ext>
            </a:extLst>
          </p:cNvPr>
          <p:cNvPicPr>
            <a:picLocks noChangeAspect="1"/>
          </p:cNvPicPr>
          <p:nvPr/>
        </p:nvPicPr>
        <p:blipFill>
          <a:blip r:embed="rId2"/>
          <a:stretch>
            <a:fillRect/>
          </a:stretch>
        </p:blipFill>
        <p:spPr>
          <a:xfrm>
            <a:off x="252000" y="2088049"/>
            <a:ext cx="8640000" cy="3919849"/>
          </a:xfrm>
          <a:prstGeom prst="rect">
            <a:avLst/>
          </a:prstGeom>
        </p:spPr>
      </p:pic>
    </p:spTree>
    <p:extLst>
      <p:ext uri="{BB962C8B-B14F-4D97-AF65-F5344CB8AC3E}">
        <p14:creationId xmlns:p14="http://schemas.microsoft.com/office/powerpoint/2010/main" val="163724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3847096" cy="3872733"/>
          </a:xfrm>
        </p:spPr>
        <p:txBody>
          <a:bodyPr>
            <a:noAutofit/>
          </a:bodyPr>
          <a:lstStyle/>
          <a:p>
            <a:pPr marL="0" indent="0">
              <a:buNone/>
            </a:pPr>
            <a:r>
              <a:rPr lang="en-GB" dirty="0"/>
              <a:t>Luigi </a:t>
            </a:r>
            <a:r>
              <a:rPr lang="en-GB" dirty="0" err="1"/>
              <a:t>Perozzo</a:t>
            </a:r>
            <a:r>
              <a:rPr lang="en-GB" dirty="0"/>
              <a:t> (1879): Stereogram</a:t>
            </a:r>
          </a:p>
          <a:p>
            <a:pPr marL="0" indent="0">
              <a:buNone/>
            </a:pPr>
            <a:endParaRPr lang="en-GB" dirty="0"/>
          </a:p>
          <a:p>
            <a:pPr marL="0" indent="0">
              <a:buNone/>
            </a:pPr>
            <a:r>
              <a:rPr lang="en-GB" dirty="0"/>
              <a:t>3D population pyramid representing Swedish population (1750-1875) by age groups)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30554E9-15FE-7541-9F2C-B7E267496CE8}"/>
              </a:ext>
            </a:extLst>
          </p:cNvPr>
          <p:cNvPicPr>
            <a:picLocks noChangeAspect="1"/>
          </p:cNvPicPr>
          <p:nvPr/>
        </p:nvPicPr>
        <p:blipFill>
          <a:blip r:embed="rId4"/>
          <a:stretch>
            <a:fillRect/>
          </a:stretch>
        </p:blipFill>
        <p:spPr>
          <a:xfrm>
            <a:off x="4475747" y="1534198"/>
            <a:ext cx="4272319" cy="5068143"/>
          </a:xfrm>
          <a:prstGeom prst="rect">
            <a:avLst/>
          </a:prstGeom>
        </p:spPr>
      </p:pic>
    </p:spTree>
    <p:extLst>
      <p:ext uri="{BB962C8B-B14F-4D97-AF65-F5344CB8AC3E}">
        <p14:creationId xmlns:p14="http://schemas.microsoft.com/office/powerpoint/2010/main" val="2853551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guiding principles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31</a:t>
            </a:fld>
            <a:endParaRPr lang="en-GB"/>
          </a:p>
        </p:txBody>
      </p:sp>
      <p:sp>
        <p:nvSpPr>
          <p:cNvPr id="4" name="Rectangle 3">
            <a:extLst>
              <a:ext uri="{FF2B5EF4-FFF2-40B4-BE49-F238E27FC236}">
                <a16:creationId xmlns:a16="http://schemas.microsoft.com/office/drawing/2014/main" id="{7B5B2AD4-BC6D-2D49-8ED9-1F8D0164D4BC}"/>
              </a:ext>
            </a:extLst>
          </p:cNvPr>
          <p:cNvSpPr/>
          <p:nvPr/>
        </p:nvSpPr>
        <p:spPr>
          <a:xfrm>
            <a:off x="3538635" y="4070700"/>
            <a:ext cx="4572000" cy="1569660"/>
          </a:xfrm>
          <a:prstGeom prst="rect">
            <a:avLst/>
          </a:prstGeom>
          <a:ln>
            <a:solidFill>
              <a:srgbClr val="B5121B"/>
            </a:solidFill>
          </a:ln>
        </p:spPr>
        <p:txBody>
          <a:bodyPr>
            <a:spAutoFit/>
          </a:bodyPr>
          <a:lstStyle/>
          <a:p>
            <a:pPr lvl="0" defTabSz="914400">
              <a:defRPr/>
            </a:pPr>
            <a:r>
              <a:rPr lang="en-GB" sz="2400" dirty="0"/>
              <a:t>Look at your data from different ways and from different perspectives, compare finer and coarser levels.</a:t>
            </a:r>
          </a:p>
        </p:txBody>
      </p:sp>
    </p:spTree>
    <p:extLst>
      <p:ext uri="{BB962C8B-B14F-4D97-AF65-F5344CB8AC3E}">
        <p14:creationId xmlns:p14="http://schemas.microsoft.com/office/powerpoint/2010/main" val="1056351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err="1"/>
              <a:t>Tufte</a:t>
            </a:r>
            <a:r>
              <a:rPr lang="en-GB" dirty="0"/>
              <a:t> (1983): Visual display of quantitative information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937961" cy="3872733"/>
          </a:xfrm>
        </p:spPr>
        <p:txBody>
          <a:bodyPr>
            <a:noAutofit/>
          </a:bodyPr>
          <a:lstStyle/>
          <a:p>
            <a:r>
              <a:rPr lang="en-GB" dirty="0"/>
              <a:t>Above all else show the data</a:t>
            </a:r>
          </a:p>
          <a:p>
            <a:r>
              <a:rPr lang="en-GB" dirty="0"/>
              <a:t>Avoid distorting what the data have to say</a:t>
            </a:r>
          </a:p>
          <a:p>
            <a:r>
              <a:rPr lang="en-GB" dirty="0"/>
              <a:t>Encourage the eye to compare different pieces of data</a:t>
            </a:r>
          </a:p>
          <a:p>
            <a:r>
              <a:rPr lang="en-GB" dirty="0"/>
              <a:t>Reveal the data at several levels of detail, from a broad overview to the fine structure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5" name="Picture 4">
            <a:extLst>
              <a:ext uri="{FF2B5EF4-FFF2-40B4-BE49-F238E27FC236}">
                <a16:creationId xmlns:a16="http://schemas.microsoft.com/office/drawing/2014/main" id="{E93BEA80-C6DA-0843-85C0-7835D36BCCA4}"/>
              </a:ext>
            </a:extLst>
          </p:cNvPr>
          <p:cNvPicPr>
            <a:picLocks noChangeAspect="1"/>
          </p:cNvPicPr>
          <p:nvPr/>
        </p:nvPicPr>
        <p:blipFill>
          <a:blip r:embed="rId2"/>
          <a:stretch>
            <a:fillRect/>
          </a:stretch>
        </p:blipFill>
        <p:spPr>
          <a:xfrm>
            <a:off x="5949307" y="2234153"/>
            <a:ext cx="25019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237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 How to display data badly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Among the 12 rules:</a:t>
            </a:r>
          </a:p>
          <a:p>
            <a:pPr lvl="0"/>
            <a:r>
              <a:rPr lang="en-GB" sz="2000" dirty="0"/>
              <a:t>Show as few data as possible (minimize the data density)</a:t>
            </a:r>
          </a:p>
          <a:p>
            <a:pPr lvl="0"/>
            <a:r>
              <a:rPr lang="en-GB" sz="2000" dirty="0"/>
              <a:t>Hide what data you want to show</a:t>
            </a:r>
          </a:p>
          <a:p>
            <a:pPr lvl="0"/>
            <a:r>
              <a:rPr lang="en-GB" sz="2000" dirty="0"/>
              <a:t>Change scales in mid-axis</a:t>
            </a:r>
          </a:p>
          <a:p>
            <a:pPr lvl="0"/>
            <a:r>
              <a:rPr lang="en-GB" sz="2000" dirty="0"/>
              <a:t>Emphasize the trivial (ignore the important)</a:t>
            </a:r>
          </a:p>
          <a:p>
            <a:pPr lvl="0"/>
            <a:r>
              <a:rPr lang="en-GB" sz="2000" dirty="0"/>
              <a:t>If it has been done well in the past, think of another way to do it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7" name="Picture 6">
            <a:extLst>
              <a:ext uri="{FF2B5EF4-FFF2-40B4-BE49-F238E27FC236}">
                <a16:creationId xmlns:a16="http://schemas.microsoft.com/office/drawing/2014/main" id="{D52FA377-BBC6-E74C-A8A3-C4562B2CD60C}"/>
              </a:ext>
            </a:extLst>
          </p:cNvPr>
          <p:cNvPicPr>
            <a:picLocks noChangeAspect="1"/>
          </p:cNvPicPr>
          <p:nvPr/>
        </p:nvPicPr>
        <p:blipFill>
          <a:blip r:embed="rId2"/>
          <a:stretch>
            <a:fillRect/>
          </a:stretch>
        </p:blipFill>
        <p:spPr>
          <a:xfrm>
            <a:off x="6096907" y="2035849"/>
            <a:ext cx="2595600" cy="355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326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6" name="Picture 5">
            <a:extLst>
              <a:ext uri="{FF2B5EF4-FFF2-40B4-BE49-F238E27FC236}">
                <a16:creationId xmlns:a16="http://schemas.microsoft.com/office/drawing/2014/main" id="{58AEE77C-3AA5-1449-9DD4-27EE1592208F}"/>
              </a:ext>
            </a:extLst>
          </p:cNvPr>
          <p:cNvPicPr>
            <a:picLocks noChangeAspect="1"/>
          </p:cNvPicPr>
          <p:nvPr/>
        </p:nvPicPr>
        <p:blipFill>
          <a:blip r:embed="rId3"/>
          <a:stretch>
            <a:fillRect/>
          </a:stretch>
        </p:blipFill>
        <p:spPr>
          <a:xfrm>
            <a:off x="6096907" y="2035849"/>
            <a:ext cx="2595600" cy="35549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070EA6C-1C2A-0745-B22D-E88D9B961932}"/>
              </a:ext>
            </a:extLst>
          </p:cNvPr>
          <p:cNvPicPr>
            <a:picLocks noChangeAspect="1"/>
          </p:cNvPicPr>
          <p:nvPr/>
        </p:nvPicPr>
        <p:blipFill>
          <a:blip r:embed="rId4"/>
          <a:stretch>
            <a:fillRect/>
          </a:stretch>
        </p:blipFill>
        <p:spPr>
          <a:xfrm>
            <a:off x="3279066" y="1570082"/>
            <a:ext cx="5702403" cy="4910721"/>
          </a:xfrm>
          <a:prstGeom prst="rect">
            <a:avLst/>
          </a:prstGeom>
        </p:spPr>
      </p:pic>
      <p:sp>
        <p:nvSpPr>
          <p:cNvPr id="12" name="Content Placeholder 11">
            <a:extLst>
              <a:ext uri="{FF2B5EF4-FFF2-40B4-BE49-F238E27FC236}">
                <a16:creationId xmlns:a16="http://schemas.microsoft.com/office/drawing/2014/main" id="{D3776D30-1287-D247-8C87-9FC9CF50EAEF}"/>
              </a:ext>
            </a:extLst>
          </p:cNvPr>
          <p:cNvSpPr>
            <a:spLocks noGrp="1"/>
          </p:cNvSpPr>
          <p:nvPr>
            <p:ph idx="1"/>
          </p:nvPr>
        </p:nvSpPr>
        <p:spPr>
          <a:xfrm>
            <a:off x="628650" y="2092571"/>
            <a:ext cx="3109161" cy="4014315"/>
          </a:xfrm>
        </p:spPr>
        <p:txBody>
          <a:bodyPr>
            <a:normAutofit/>
          </a:bodyPr>
          <a:lstStyle/>
          <a:p>
            <a:r>
              <a:rPr lang="en-GB" dirty="0"/>
              <a:t>Data density index (</a:t>
            </a:r>
            <a:r>
              <a:rPr lang="en-GB" dirty="0" err="1"/>
              <a:t>ddi</a:t>
            </a:r>
            <a:r>
              <a:rPr lang="en-GB" dirty="0"/>
              <a:t>): The number of numbers plotted per square inch.” (</a:t>
            </a:r>
            <a:r>
              <a:rPr lang="en-GB" dirty="0" err="1"/>
              <a:t>Tufte</a:t>
            </a:r>
            <a:r>
              <a:rPr lang="en-GB" dirty="0"/>
              <a:t>, 1983)</a:t>
            </a:r>
            <a:endParaRPr lang="en-US" dirty="0"/>
          </a:p>
        </p:txBody>
      </p:sp>
      <p:sp>
        <p:nvSpPr>
          <p:cNvPr id="13" name="Rectangle 12">
            <a:extLst>
              <a:ext uri="{FF2B5EF4-FFF2-40B4-BE49-F238E27FC236}">
                <a16:creationId xmlns:a16="http://schemas.microsoft.com/office/drawing/2014/main" id="{68E28C64-68E0-1446-8AFA-47B50AC0794E}"/>
              </a:ext>
            </a:extLst>
          </p:cNvPr>
          <p:cNvSpPr/>
          <p:nvPr/>
        </p:nvSpPr>
        <p:spPr>
          <a:xfrm>
            <a:off x="723268" y="4908850"/>
            <a:ext cx="2698954" cy="1015663"/>
          </a:xfrm>
          <a:prstGeom prst="rect">
            <a:avLst/>
          </a:prstGeom>
          <a:ln>
            <a:solidFill>
              <a:srgbClr val="B5121B"/>
            </a:solidFill>
          </a:ln>
        </p:spPr>
        <p:txBody>
          <a:bodyPr wrap="square">
            <a:spAutoFit/>
          </a:bodyPr>
          <a:lstStyle/>
          <a:p>
            <a:pPr lvl="0"/>
            <a:r>
              <a:rPr lang="en-GB" sz="2000" dirty="0"/>
              <a:t>Show as few data as possible (minimize the data density)</a:t>
            </a:r>
          </a:p>
        </p:txBody>
      </p:sp>
    </p:spTree>
    <p:extLst>
      <p:ext uri="{BB962C8B-B14F-4D97-AF65-F5344CB8AC3E}">
        <p14:creationId xmlns:p14="http://schemas.microsoft.com/office/powerpoint/2010/main" val="142516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
        <p:nvSpPr>
          <p:cNvPr id="9" name="Content Placeholder 8">
            <a:extLst>
              <a:ext uri="{FF2B5EF4-FFF2-40B4-BE49-F238E27FC236}">
                <a16:creationId xmlns:a16="http://schemas.microsoft.com/office/drawing/2014/main" id="{C3697BAC-C1EE-C84C-AF44-F8CF449CE1C1}"/>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B963DFD7-353C-4041-A441-047725C13588}"/>
              </a:ext>
            </a:extLst>
          </p:cNvPr>
          <p:cNvPicPr>
            <a:picLocks noChangeAspect="1"/>
          </p:cNvPicPr>
          <p:nvPr/>
        </p:nvPicPr>
        <p:blipFill>
          <a:blip r:embed="rId2"/>
          <a:stretch>
            <a:fillRect/>
          </a:stretch>
        </p:blipFill>
        <p:spPr>
          <a:xfrm>
            <a:off x="4527832" y="191732"/>
            <a:ext cx="4300077" cy="5923946"/>
          </a:xfrm>
          <a:prstGeom prst="rect">
            <a:avLst/>
          </a:prstGeom>
        </p:spPr>
      </p:pic>
      <p:pic>
        <p:nvPicPr>
          <p:cNvPr id="11" name="Picture 10">
            <a:extLst>
              <a:ext uri="{FF2B5EF4-FFF2-40B4-BE49-F238E27FC236}">
                <a16:creationId xmlns:a16="http://schemas.microsoft.com/office/drawing/2014/main" id="{082730DE-D831-E04D-A89D-0155C6405547}"/>
              </a:ext>
            </a:extLst>
          </p:cNvPr>
          <p:cNvPicPr>
            <a:picLocks noChangeAspect="1"/>
          </p:cNvPicPr>
          <p:nvPr/>
        </p:nvPicPr>
        <p:blipFill>
          <a:blip r:embed="rId3"/>
          <a:stretch>
            <a:fillRect/>
          </a:stretch>
        </p:blipFill>
        <p:spPr>
          <a:xfrm>
            <a:off x="316091" y="313824"/>
            <a:ext cx="4211741" cy="3438700"/>
          </a:xfrm>
          <a:prstGeom prst="rect">
            <a:avLst/>
          </a:prstGeom>
        </p:spPr>
      </p:pic>
      <p:sp>
        <p:nvSpPr>
          <p:cNvPr id="12" name="Rectangle 11">
            <a:extLst>
              <a:ext uri="{FF2B5EF4-FFF2-40B4-BE49-F238E27FC236}">
                <a16:creationId xmlns:a16="http://schemas.microsoft.com/office/drawing/2014/main" id="{C3FE25A9-979F-F840-A925-97C1965DAABA}"/>
              </a:ext>
            </a:extLst>
          </p:cNvPr>
          <p:cNvSpPr/>
          <p:nvPr/>
        </p:nvSpPr>
        <p:spPr>
          <a:xfrm>
            <a:off x="729524" y="4583386"/>
            <a:ext cx="3677610" cy="400110"/>
          </a:xfrm>
          <a:prstGeom prst="rect">
            <a:avLst/>
          </a:prstGeom>
          <a:ln>
            <a:solidFill>
              <a:srgbClr val="B5121B"/>
            </a:solidFill>
          </a:ln>
        </p:spPr>
        <p:txBody>
          <a:bodyPr wrap="none">
            <a:spAutoFit/>
          </a:bodyPr>
          <a:lstStyle/>
          <a:p>
            <a:pPr lvl="0"/>
            <a:r>
              <a:rPr lang="en-GB" sz="2000" dirty="0"/>
              <a:t>Hide what data you want to show</a:t>
            </a:r>
          </a:p>
        </p:txBody>
      </p:sp>
    </p:spTree>
    <p:extLst>
      <p:ext uri="{BB962C8B-B14F-4D97-AF65-F5344CB8AC3E}">
        <p14:creationId xmlns:p14="http://schemas.microsoft.com/office/powerpoint/2010/main" val="2124691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9" name="Picture 8">
            <a:extLst>
              <a:ext uri="{FF2B5EF4-FFF2-40B4-BE49-F238E27FC236}">
                <a16:creationId xmlns:a16="http://schemas.microsoft.com/office/drawing/2014/main" id="{31F4E88A-B7B7-5D47-9576-81E5DC1DDC7A}"/>
              </a:ext>
            </a:extLst>
          </p:cNvPr>
          <p:cNvPicPr>
            <a:picLocks noChangeAspect="1"/>
          </p:cNvPicPr>
          <p:nvPr/>
        </p:nvPicPr>
        <p:blipFill>
          <a:blip r:embed="rId2"/>
          <a:stretch>
            <a:fillRect/>
          </a:stretch>
        </p:blipFill>
        <p:spPr>
          <a:xfrm>
            <a:off x="4828674" y="304197"/>
            <a:ext cx="4170946" cy="6303524"/>
          </a:xfrm>
          <a:prstGeom prst="rect">
            <a:avLst/>
          </a:prstGeom>
        </p:spPr>
      </p:pic>
      <p:sp>
        <p:nvSpPr>
          <p:cNvPr id="12" name="Content Placeholder 11">
            <a:extLst>
              <a:ext uri="{FF2B5EF4-FFF2-40B4-BE49-F238E27FC236}">
                <a16:creationId xmlns:a16="http://schemas.microsoft.com/office/drawing/2014/main" id="{DD9C8AB2-594A-9048-9892-DE1D191662CB}"/>
              </a:ext>
            </a:extLst>
          </p:cNvPr>
          <p:cNvSpPr>
            <a:spLocks noGrp="1"/>
          </p:cNvSpPr>
          <p:nvPr>
            <p:ph idx="1"/>
          </p:nvPr>
        </p:nvSpPr>
        <p:spPr/>
        <p:txBody>
          <a:bodyPr/>
          <a:lstStyle/>
          <a:p>
            <a:endParaRPr lang="en-US" dirty="0"/>
          </a:p>
        </p:txBody>
      </p:sp>
      <p:sp>
        <p:nvSpPr>
          <p:cNvPr id="13" name="Rectangle 12">
            <a:extLst>
              <a:ext uri="{FF2B5EF4-FFF2-40B4-BE49-F238E27FC236}">
                <a16:creationId xmlns:a16="http://schemas.microsoft.com/office/drawing/2014/main" id="{9E72FE4F-C723-8D45-920C-4BAB96FC6FB4}"/>
              </a:ext>
            </a:extLst>
          </p:cNvPr>
          <p:cNvSpPr/>
          <p:nvPr/>
        </p:nvSpPr>
        <p:spPr>
          <a:xfrm>
            <a:off x="1081815" y="2795155"/>
            <a:ext cx="2816605" cy="400110"/>
          </a:xfrm>
          <a:prstGeom prst="rect">
            <a:avLst/>
          </a:prstGeom>
          <a:ln>
            <a:solidFill>
              <a:srgbClr val="B5121B"/>
            </a:solidFill>
          </a:ln>
        </p:spPr>
        <p:txBody>
          <a:bodyPr wrap="none">
            <a:spAutoFit/>
          </a:bodyPr>
          <a:lstStyle/>
          <a:p>
            <a:pPr lvl="0"/>
            <a:r>
              <a:rPr lang="en-GB" sz="2000" dirty="0"/>
              <a:t>Change scales in mid-axis</a:t>
            </a:r>
          </a:p>
        </p:txBody>
      </p:sp>
    </p:spTree>
    <p:extLst>
      <p:ext uri="{BB962C8B-B14F-4D97-AF65-F5344CB8AC3E}">
        <p14:creationId xmlns:p14="http://schemas.microsoft.com/office/powerpoint/2010/main" val="525817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pic>
        <p:nvPicPr>
          <p:cNvPr id="10" name="Picture 9">
            <a:extLst>
              <a:ext uri="{FF2B5EF4-FFF2-40B4-BE49-F238E27FC236}">
                <a16:creationId xmlns:a16="http://schemas.microsoft.com/office/drawing/2014/main" id="{C1D6C9CF-B8ED-4C43-BDBB-40D3D7187C72}"/>
              </a:ext>
            </a:extLst>
          </p:cNvPr>
          <p:cNvPicPr>
            <a:picLocks noChangeAspect="1"/>
          </p:cNvPicPr>
          <p:nvPr/>
        </p:nvPicPr>
        <p:blipFill>
          <a:blip r:embed="rId2"/>
          <a:stretch>
            <a:fillRect/>
          </a:stretch>
        </p:blipFill>
        <p:spPr>
          <a:xfrm>
            <a:off x="320869" y="336884"/>
            <a:ext cx="4852106" cy="6336632"/>
          </a:xfrm>
          <a:prstGeom prst="rect">
            <a:avLst/>
          </a:prstGeom>
        </p:spPr>
      </p:pic>
      <p:pic>
        <p:nvPicPr>
          <p:cNvPr id="11" name="Picture 10">
            <a:extLst>
              <a:ext uri="{FF2B5EF4-FFF2-40B4-BE49-F238E27FC236}">
                <a16:creationId xmlns:a16="http://schemas.microsoft.com/office/drawing/2014/main" id="{9DB9296E-8C44-FD4A-B4F4-A055BD3F55C6}"/>
              </a:ext>
            </a:extLst>
          </p:cNvPr>
          <p:cNvPicPr>
            <a:picLocks noChangeAspect="1"/>
          </p:cNvPicPr>
          <p:nvPr/>
        </p:nvPicPr>
        <p:blipFill>
          <a:blip r:embed="rId3"/>
          <a:stretch>
            <a:fillRect/>
          </a:stretch>
        </p:blipFill>
        <p:spPr>
          <a:xfrm>
            <a:off x="4716380" y="336883"/>
            <a:ext cx="4152590" cy="4519245"/>
          </a:xfrm>
          <a:prstGeom prst="rect">
            <a:avLst/>
          </a:prstGeom>
        </p:spPr>
      </p:pic>
    </p:spTree>
    <p:extLst>
      <p:ext uri="{BB962C8B-B14F-4D97-AF65-F5344CB8AC3E}">
        <p14:creationId xmlns:p14="http://schemas.microsoft.com/office/powerpoint/2010/main" val="103080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common type of graphics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999735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lnSpc>
                <a:spcPct val="100000"/>
              </a:lnSpc>
              <a:spcBef>
                <a:spcPts val="0"/>
              </a:spcBef>
              <a:defRPr/>
            </a:pPr>
            <a:r>
              <a:rPr lang="en-GB" dirty="0"/>
              <a:t>Some common type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D34C439A-40BB-4B45-920B-AE12220CB99E}"/>
              </a:ext>
            </a:extLst>
          </p:cNvPr>
          <p:cNvPicPr>
            <a:picLocks noChangeAspect="1"/>
          </p:cNvPicPr>
          <p:nvPr/>
        </p:nvPicPr>
        <p:blipFill>
          <a:blip r:embed="rId2"/>
          <a:stretch>
            <a:fillRect/>
          </a:stretch>
        </p:blipFill>
        <p:spPr>
          <a:xfrm>
            <a:off x="628650" y="1745311"/>
            <a:ext cx="7732295" cy="4552929"/>
          </a:xfrm>
          <a:prstGeom prst="rect">
            <a:avLst/>
          </a:prstGeom>
        </p:spPr>
      </p:pic>
    </p:spTree>
    <p:extLst>
      <p:ext uri="{BB962C8B-B14F-4D97-AF65-F5344CB8AC3E}">
        <p14:creationId xmlns:p14="http://schemas.microsoft.com/office/powerpoint/2010/main" val="175519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homework 3</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Some common types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Bar chart (</a:t>
            </a:r>
            <a:r>
              <a:rPr lang="en-GB" dirty="0">
                <a:hlinkClick r:id="rId3"/>
              </a:rPr>
              <a:t>simple</a:t>
            </a:r>
            <a:r>
              <a:rPr lang="en-GB" dirty="0"/>
              <a:t> and </a:t>
            </a:r>
            <a:r>
              <a:rPr lang="en-GB" dirty="0">
                <a:hlinkClick r:id="rId4"/>
              </a:rPr>
              <a:t>stacked</a:t>
            </a:r>
            <a:r>
              <a:rPr lang="en-GB" dirty="0"/>
              <a:t>)</a:t>
            </a:r>
          </a:p>
          <a:p>
            <a:pPr lvl="0"/>
            <a:r>
              <a:rPr lang="en-GB" dirty="0">
                <a:hlinkClick r:id="rId5"/>
              </a:rPr>
              <a:t>Pie charts</a:t>
            </a:r>
            <a:endParaRPr lang="en-GB" dirty="0"/>
          </a:p>
          <a:p>
            <a:pPr lvl="0"/>
            <a:r>
              <a:rPr lang="en-GB" dirty="0">
                <a:hlinkClick r:id="rId6"/>
              </a:rPr>
              <a:t>Histograms</a:t>
            </a:r>
            <a:endParaRPr lang="en-GB" dirty="0"/>
          </a:p>
          <a:p>
            <a:pPr lvl="0"/>
            <a:r>
              <a:rPr lang="en-GB" dirty="0">
                <a:hlinkClick r:id="rId7"/>
              </a:rPr>
              <a:t>Scatterplots</a:t>
            </a:r>
            <a:endParaRPr lang="en-GB" dirty="0"/>
          </a:p>
          <a:p>
            <a:pPr lvl="0"/>
            <a:r>
              <a:rPr lang="en-GB" dirty="0">
                <a:hlinkClick r:id="rId8"/>
              </a:rPr>
              <a:t>Line graphs</a:t>
            </a:r>
            <a:endParaRPr lang="en-GB" dirty="0"/>
          </a:p>
          <a:p>
            <a:pPr lvl="0"/>
            <a:r>
              <a:rPr lang="en-GB" dirty="0">
                <a:hlinkClick r:id="rId9"/>
              </a:rPr>
              <a:t>Box plots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5" name="Picture 4">
            <a:extLst>
              <a:ext uri="{FF2B5EF4-FFF2-40B4-BE49-F238E27FC236}">
                <a16:creationId xmlns:a16="http://schemas.microsoft.com/office/drawing/2014/main" id="{818EEA43-EEE5-AA44-B2DB-3CB7C1884707}"/>
              </a:ext>
            </a:extLst>
          </p:cNvPr>
          <p:cNvPicPr>
            <a:picLocks noChangeAspect="1"/>
          </p:cNvPicPr>
          <p:nvPr/>
        </p:nvPicPr>
        <p:blipFill>
          <a:blip r:embed="rId10"/>
          <a:stretch>
            <a:fillRect/>
          </a:stretch>
        </p:blipFill>
        <p:spPr>
          <a:xfrm>
            <a:off x="6177907" y="2225361"/>
            <a:ext cx="1143000" cy="1333500"/>
          </a:xfrm>
          <a:prstGeom prst="rect">
            <a:avLst/>
          </a:prstGeom>
        </p:spPr>
      </p:pic>
    </p:spTree>
    <p:extLst>
      <p:ext uri="{BB962C8B-B14F-4D97-AF65-F5344CB8AC3E}">
        <p14:creationId xmlns:p14="http://schemas.microsoft.com/office/powerpoint/2010/main" val="1887777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A few practicalities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3177371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Cost and use of </a:t>
            </a:r>
            <a:r>
              <a:rPr lang="en-GB" dirty="0" err="1"/>
              <a:t>color</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Some publishers charge you </a:t>
            </a:r>
            <a:r>
              <a:rPr lang="en-GB" dirty="0">
                <a:solidFill>
                  <a:srgbClr val="FFC000"/>
                </a:solidFill>
              </a:rPr>
              <a:t>$$$$</a:t>
            </a:r>
            <a:r>
              <a:rPr lang="en-GB" dirty="0"/>
              <a:t> for including graphics, so read the “small print” carefully before you submitting your manuscript. </a:t>
            </a:r>
          </a:p>
          <a:p>
            <a:pPr lvl="0"/>
            <a:r>
              <a:rPr lang="en-GB" dirty="0" err="1">
                <a:solidFill>
                  <a:srgbClr val="00B0F0"/>
                </a:solidFill>
              </a:rPr>
              <a:t>Color</a:t>
            </a:r>
            <a:r>
              <a:rPr lang="en-GB" dirty="0"/>
              <a:t> looks nice on screen, but it doesn’t photocopy or print well. </a:t>
            </a:r>
          </a:p>
          <a:p>
            <a:pPr lvl="0"/>
            <a:r>
              <a:rPr lang="en-GB" dirty="0"/>
              <a:t>Also, publishers also often charge extra </a:t>
            </a:r>
            <a:r>
              <a:rPr lang="en-GB" dirty="0">
                <a:solidFill>
                  <a:srgbClr val="FFC000"/>
                </a:solidFill>
              </a:rPr>
              <a:t>$$$$</a:t>
            </a:r>
            <a:r>
              <a:rPr lang="en-GB" dirty="0"/>
              <a:t> for </a:t>
            </a:r>
            <a:r>
              <a:rPr lang="en-GB" dirty="0" err="1"/>
              <a:t>colored</a:t>
            </a:r>
            <a:r>
              <a:rPr lang="en-GB" dirty="0"/>
              <a:t> graphics.  </a:t>
            </a:r>
          </a:p>
          <a:p>
            <a:pPr lvl="0"/>
            <a:r>
              <a:rPr lang="en-GB" dirty="0"/>
              <a:t>So, it is often best to stick to monochrome fill patterns in these cases.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2323848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Clear </a:t>
            </a:r>
            <a:r>
              <a:rPr lang="en-GB" dirty="0" err="1"/>
              <a:t>labeling</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Always label your graphs carefully and informatively with a suitable caption. </a:t>
            </a:r>
          </a:p>
          <a:p>
            <a:pPr lvl="0"/>
            <a:r>
              <a:rPr lang="en-GB" dirty="0"/>
              <a:t>Add labels to your axes on graphs.</a:t>
            </a:r>
          </a:p>
          <a:p>
            <a:pPr lvl="0"/>
            <a:r>
              <a:rPr lang="en-GB" dirty="0"/>
              <a:t>Show what the scale and unit of measurement is as well (e. raw numbers vs percentages). </a:t>
            </a:r>
          </a:p>
          <a:p>
            <a:r>
              <a:rPr lang="en-GB" dirty="0"/>
              <a:t>If using </a:t>
            </a:r>
            <a:r>
              <a:rPr lang="en-GB" dirty="0" err="1"/>
              <a:t>color</a:t>
            </a:r>
            <a:r>
              <a:rPr lang="en-GB" dirty="0"/>
              <a:t> or shading: Add an explanatory chart to show what each means.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4035867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Selection of scale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Choose the scale of the graph carefully.</a:t>
            </a:r>
          </a:p>
          <a:p>
            <a:r>
              <a:rPr lang="en-GB" dirty="0"/>
              <a:t>Most software defaults to using the observed range of a variable as the scale for the relevant axis.</a:t>
            </a:r>
          </a:p>
          <a:p>
            <a:r>
              <a:rPr lang="en-GB" dirty="0"/>
              <a:t>Sometimes this is OK, but it can also make the gradient of a trend line look more “impressive” than it actually is.</a:t>
            </a:r>
          </a:p>
          <a:p>
            <a:endParaRPr lang="en-GB" dirty="0"/>
          </a:p>
          <a:p>
            <a:pPr marL="0" indent="0">
              <a:buNone/>
            </a:pPr>
            <a:r>
              <a:rPr lang="en-GB" dirty="0"/>
              <a:t>Compare the following…</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2879736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Same data,</a:t>
            </a:r>
            <a:br>
              <a:rPr lang="en-GB" dirty="0"/>
            </a:br>
            <a:r>
              <a:rPr lang="en-GB" dirty="0"/>
              <a:t>different range of y-axis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pic>
        <p:nvPicPr>
          <p:cNvPr id="5" name="Picture 4" descr="Two regression plots - same data, different y-axis" title="Two regression plots">
            <a:extLst>
              <a:ext uri="{FF2B5EF4-FFF2-40B4-BE49-F238E27FC236}">
                <a16:creationId xmlns:a16="http://schemas.microsoft.com/office/drawing/2014/main" id="{8AD08D4B-2E93-264A-8C73-00CFC80165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25361"/>
            <a:ext cx="7920000" cy="3302267"/>
          </a:xfrm>
          <a:prstGeom prst="rect">
            <a:avLst/>
          </a:prstGeom>
          <a:noFill/>
          <a:ln>
            <a:noFill/>
          </a:ln>
        </p:spPr>
      </p:pic>
    </p:spTree>
    <p:extLst>
      <p:ext uri="{BB962C8B-B14F-4D97-AF65-F5344CB8AC3E}">
        <p14:creationId xmlns:p14="http://schemas.microsoft.com/office/powerpoint/2010/main" val="996304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Avoid duplication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Don’t use different kinds of plot to do the same “job” within the same article.</a:t>
            </a:r>
          </a:p>
          <a:p>
            <a:pPr lvl="0"/>
            <a:r>
              <a:rPr lang="en-GB" dirty="0"/>
              <a:t>Common mistake in undergraduate dissertations, e.g. students might use both bar charts and pie charts for the same data.</a:t>
            </a:r>
          </a:p>
          <a:p>
            <a:r>
              <a:rPr lang="en-GB" dirty="0"/>
              <a:t>Readers are interested in the data, not our virtuosity in using a graphics package.  </a:t>
            </a:r>
            <a:r>
              <a:rPr lang="en-GB" dirty="0">
                <a:sym typeface="Wingdings" pitchFamily="2" charset="2"/>
              </a:rPr>
              <a:t></a:t>
            </a:r>
            <a:r>
              <a:rPr lang="en-GB" dirty="0"/>
              <a:t> </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2819043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other people do?</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You need to be aware of the reporting practices in your field.</a:t>
            </a:r>
          </a:p>
          <a:p>
            <a:r>
              <a:rPr lang="en-GB" dirty="0"/>
              <a:t>How do other researchers (those who publish now in leading peer-reviewed journals) display their data?</a:t>
            </a:r>
          </a:p>
          <a:p>
            <a:r>
              <a:rPr lang="en-GB" dirty="0"/>
              <a:t>Pay special attention to studies who use the same data or research instruments.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45240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2068277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917710" cy="3872733"/>
          </a:xfrm>
        </p:spPr>
        <p:txBody>
          <a:bodyPr>
            <a:noAutofit/>
          </a:bodyPr>
          <a:lstStyle/>
          <a:p>
            <a:pPr marL="0" indent="0">
              <a:buNone/>
            </a:pPr>
            <a:r>
              <a:rPr lang="en-GB" sz="2200" dirty="0"/>
              <a:t>Aim: Introduce you to two plotting systems in R, base R and </a:t>
            </a:r>
            <a:r>
              <a:rPr lang="en-GB" sz="2200" dirty="0" err="1">
                <a:latin typeface="Courier New" panose="02070309020205020404" pitchFamily="49" charset="0"/>
                <a:cs typeface="Courier New" panose="02070309020205020404" pitchFamily="49" charset="0"/>
              </a:rPr>
              <a:t>ggplot</a:t>
            </a:r>
            <a:r>
              <a:rPr lang="en-GB" sz="2200" dirty="0"/>
              <a:t>.</a:t>
            </a:r>
          </a:p>
          <a:p>
            <a:pPr marL="0" indent="0">
              <a:buNone/>
            </a:pPr>
            <a:endParaRPr lang="en-GB" sz="2200" dirty="0"/>
          </a:p>
          <a:p>
            <a:pPr marL="0" indent="0">
              <a:buNone/>
            </a:pPr>
            <a:r>
              <a:rPr lang="en-GB" sz="2200" dirty="0" err="1">
                <a:latin typeface="Courier New" panose="02070309020205020404" pitchFamily="49" charset="0"/>
                <a:cs typeface="Courier New" panose="02070309020205020404" pitchFamily="49" charset="0"/>
              </a:rPr>
              <a:t>ggplot</a:t>
            </a:r>
            <a:r>
              <a:rPr lang="en-GB" sz="2200" dirty="0"/>
              <a:t> is the most-widely used plotting system.</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5949307" y="2234153"/>
            <a:ext cx="2242800" cy="31968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53883-9DFD-FC4A-B17B-B5CC755E2217}"/>
              </a:ext>
            </a:extLst>
          </p:cNvPr>
          <p:cNvPicPr>
            <a:picLocks noChangeAspect="1"/>
          </p:cNvPicPr>
          <p:nvPr/>
        </p:nvPicPr>
        <p:blipFill>
          <a:blip r:embed="rId4"/>
          <a:stretch>
            <a:fillRect/>
          </a:stretch>
        </p:blipFill>
        <p:spPr>
          <a:xfrm>
            <a:off x="2707566" y="4430629"/>
            <a:ext cx="1143000" cy="1333500"/>
          </a:xfrm>
          <a:prstGeom prst="rect">
            <a:avLst/>
          </a:prstGeom>
        </p:spPr>
      </p:pic>
    </p:spTree>
    <p:extLst>
      <p:ext uri="{BB962C8B-B14F-4D97-AF65-F5344CB8AC3E}">
        <p14:creationId xmlns:p14="http://schemas.microsoft.com/office/powerpoint/2010/main" val="20186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Steps 3 and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006974" cy="3872733"/>
          </a:xfrm>
        </p:spPr>
        <p:txBody>
          <a:bodyPr>
            <a:noAutofit/>
          </a:bodyPr>
          <a:lstStyle/>
          <a:p>
            <a:pPr marL="0" indent="0">
              <a:buNone/>
            </a:pPr>
            <a:r>
              <a:rPr lang="en-US" dirty="0"/>
              <a:t>Exploratory data analysis</a:t>
            </a:r>
          </a:p>
          <a:p>
            <a:r>
              <a:rPr lang="en-US" dirty="0"/>
              <a:t>Mean, median, SD, range, quantiles, frequencies, etc.</a:t>
            </a:r>
          </a:p>
          <a:p>
            <a:pPr marL="0" indent="0">
              <a:buNone/>
            </a:pPr>
            <a:endParaRPr lang="en-US" dirty="0"/>
          </a:p>
          <a:p>
            <a:pPr marL="0" indent="0">
              <a:buNone/>
            </a:pPr>
            <a:r>
              <a:rPr lang="en-US" dirty="0"/>
              <a:t>Our first graphic explorations</a:t>
            </a:r>
          </a:p>
          <a:p>
            <a:pPr marL="0" indent="0">
              <a:buNone/>
            </a:pPr>
            <a:endParaRPr lang="en-US" dirty="0"/>
          </a:p>
          <a:p>
            <a:pPr marL="0" indent="0">
              <a:buNone/>
            </a:pPr>
            <a:r>
              <a:rPr lang="en-GB" dirty="0" err="1"/>
              <a:t>Colors</a:t>
            </a:r>
            <a:r>
              <a:rPr lang="en-GB" dirty="0"/>
              <a:t>?</a:t>
            </a:r>
          </a:p>
          <a:p>
            <a:pPr marL="0" indent="0">
              <a:buNone/>
            </a:pPr>
            <a:endParaRPr lang="en-GB" dirty="0"/>
          </a:p>
          <a:p>
            <a:pPr lvl="0"/>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0234E046-292E-7E41-9ADA-837866CCC4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202486" y="1742279"/>
            <a:ext cx="2879725" cy="2428240"/>
          </a:xfrm>
          <a:prstGeom prst="rect">
            <a:avLst/>
          </a:prstGeom>
        </p:spPr>
      </p:pic>
      <p:pic>
        <p:nvPicPr>
          <p:cNvPr id="6" name="Picture 5">
            <a:extLst>
              <a:ext uri="{FF2B5EF4-FFF2-40B4-BE49-F238E27FC236}">
                <a16:creationId xmlns:a16="http://schemas.microsoft.com/office/drawing/2014/main" id="{3DA0E9AD-A589-9F42-A2E1-36F1741446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30824" y="3966278"/>
            <a:ext cx="2879725" cy="2419350"/>
          </a:xfrm>
          <a:prstGeom prst="rect">
            <a:avLst/>
          </a:prstGeom>
        </p:spPr>
      </p:pic>
    </p:spTree>
    <p:extLst>
      <p:ext uri="{BB962C8B-B14F-4D97-AF65-F5344CB8AC3E}">
        <p14:creationId xmlns:p14="http://schemas.microsoft.com/office/powerpoint/2010/main" val="229439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 Web resources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917710" cy="3872733"/>
          </a:xfrm>
        </p:spPr>
        <p:txBody>
          <a:bodyPr>
            <a:noAutofit/>
          </a:bodyPr>
          <a:lstStyle/>
          <a:p>
            <a:r>
              <a:rPr lang="en-US" dirty="0">
                <a:hlinkClick r:id="rId3"/>
              </a:rPr>
              <a:t>An excellent reference for </a:t>
            </a:r>
            <a:r>
              <a:rPr lang="en-US" dirty="0" err="1">
                <a:hlinkClick r:id="rId3"/>
              </a:rPr>
              <a:t>ggplot</a:t>
            </a:r>
            <a:endParaRPr lang="en-US" dirty="0"/>
          </a:p>
          <a:p>
            <a:endParaRPr lang="en-GB" dirty="0"/>
          </a:p>
          <a:p>
            <a:r>
              <a:rPr lang="en-US" dirty="0">
                <a:hlinkClick r:id="rId4"/>
              </a:rPr>
              <a:t>A useful cheat sheet</a:t>
            </a:r>
            <a:endParaRPr lang="en-US" dirty="0"/>
          </a:p>
          <a:p>
            <a:endParaRPr lang="en-GB" dirty="0"/>
          </a:p>
          <a:p>
            <a:r>
              <a:rPr lang="en-US" dirty="0">
                <a:hlinkClick r:id="rId5"/>
              </a:rPr>
              <a:t>Gorg</a:t>
            </a:r>
            <a:r>
              <a:rPr lang="en-US" dirty="0">
                <a:hlinkClick r:id="rId5"/>
              </a:rPr>
              <a:t>e</a:t>
            </a:r>
            <a:r>
              <a:rPr lang="en-US" dirty="0">
                <a:hlinkClick r:id="rId5"/>
              </a:rPr>
              <a:t>ous graphs in ggplot</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6"/>
          <a:stretch>
            <a:fillRect/>
          </a:stretch>
        </p:blipFill>
        <p:spPr>
          <a:xfrm>
            <a:off x="5949307" y="2234153"/>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60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Placeholders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pic>
        <p:nvPicPr>
          <p:cNvPr id="5" name="Picture 4">
            <a:extLst>
              <a:ext uri="{FF2B5EF4-FFF2-40B4-BE49-F238E27FC236}">
                <a16:creationId xmlns:a16="http://schemas.microsoft.com/office/drawing/2014/main" id="{0951B9FD-4D17-D248-B56B-52629407DB84}"/>
              </a:ext>
            </a:extLst>
          </p:cNvPr>
          <p:cNvPicPr>
            <a:picLocks noChangeAspect="1"/>
          </p:cNvPicPr>
          <p:nvPr/>
        </p:nvPicPr>
        <p:blipFill>
          <a:blip r:embed="rId2"/>
          <a:stretch>
            <a:fillRect/>
          </a:stretch>
        </p:blipFill>
        <p:spPr>
          <a:xfrm>
            <a:off x="250105" y="48210"/>
            <a:ext cx="8669306" cy="6726186"/>
          </a:xfrm>
          <a:prstGeom prst="rect">
            <a:avLst/>
          </a:prstGeom>
        </p:spPr>
      </p:pic>
    </p:spTree>
    <p:extLst>
      <p:ext uri="{BB962C8B-B14F-4D97-AF65-F5344CB8AC3E}">
        <p14:creationId xmlns:p14="http://schemas.microsoft.com/office/powerpoint/2010/main" val="1708093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3991335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6,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122536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a:xfrm>
            <a:off x="692638" y="3322621"/>
            <a:ext cx="7434930" cy="1399152"/>
          </a:xfrm>
          <a:solidFill>
            <a:schemeClr val="bg1"/>
          </a:solidFill>
        </p:spPr>
        <p:txBody>
          <a:bodyPr>
            <a:noAutofit/>
          </a:bodyPr>
          <a:lstStyle/>
          <a:p>
            <a:r>
              <a:rPr lang="en-GB" sz="4000" dirty="0"/>
              <a:t>Check the R script on Moodle, download the following file:</a:t>
            </a:r>
            <a:br>
              <a:rPr lang="en-GB" sz="4000" dirty="0"/>
            </a:br>
            <a:br>
              <a:rPr lang="en-GB" sz="4000" dirty="0"/>
            </a:br>
            <a:r>
              <a:rPr lang="en-GB" sz="4000" dirty="0"/>
              <a:t>“</a:t>
            </a:r>
            <a:r>
              <a:rPr lang="en-GB" sz="4000" dirty="0" err="1"/>
              <a:t>RScript</a:t>
            </a:r>
            <a:r>
              <a:rPr lang="en-GB" sz="4000" dirty="0"/>
              <a:t>: Commands used to answer homework task”</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9500CE5E-7E1F-314D-8ECC-C1ED46F0BC2C}"/>
              </a:ext>
            </a:extLst>
          </p:cNvPr>
          <p:cNvPicPr>
            <a:picLocks noChangeAspect="1"/>
          </p:cNvPicPr>
          <p:nvPr/>
        </p:nvPicPr>
        <p:blipFill>
          <a:blip r:embed="rId3"/>
          <a:stretch>
            <a:fillRect/>
          </a:stretch>
        </p:blipFill>
        <p:spPr>
          <a:xfrm>
            <a:off x="254360" y="1720621"/>
            <a:ext cx="8590776" cy="3204000"/>
          </a:xfrm>
          <a:prstGeom prst="rect">
            <a:avLst/>
          </a:prstGeom>
        </p:spPr>
      </p:pic>
      <p:cxnSp>
        <p:nvCxnSpPr>
          <p:cNvPr id="6" name="Straight Arrow Connector 5">
            <a:extLst>
              <a:ext uri="{FF2B5EF4-FFF2-40B4-BE49-F238E27FC236}">
                <a16:creationId xmlns:a16="http://schemas.microsoft.com/office/drawing/2014/main" id="{66F792C1-9608-964A-849D-597D11F42E1B}"/>
              </a:ext>
            </a:extLst>
          </p:cNvPr>
          <p:cNvCxnSpPr>
            <a:cxnSpLocks/>
          </p:cNvCxnSpPr>
          <p:nvPr/>
        </p:nvCxnSpPr>
        <p:spPr>
          <a:xfrm flipH="1" flipV="1">
            <a:off x="2109287" y="4678665"/>
            <a:ext cx="1211429" cy="491911"/>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BE8DBC-02C8-744B-8133-04A989811253}"/>
              </a:ext>
            </a:extLst>
          </p:cNvPr>
          <p:cNvSpPr txBox="1"/>
          <p:nvPr/>
        </p:nvSpPr>
        <p:spPr>
          <a:xfrm>
            <a:off x="2490412" y="5247139"/>
            <a:ext cx="2322220" cy="369332"/>
          </a:xfrm>
          <a:prstGeom prst="rect">
            <a:avLst/>
          </a:prstGeom>
          <a:noFill/>
        </p:spPr>
        <p:txBody>
          <a:bodyPr wrap="square" rtlCol="0">
            <a:spAutoFit/>
          </a:bodyPr>
          <a:lstStyle/>
          <a:p>
            <a:r>
              <a:rPr lang="en-US" dirty="0"/>
              <a:t>Downloadable here</a:t>
            </a:r>
          </a:p>
        </p:txBody>
      </p:sp>
    </p:spTree>
    <p:extLst>
      <p:ext uri="{BB962C8B-B14F-4D97-AF65-F5344CB8AC3E}">
        <p14:creationId xmlns:p14="http://schemas.microsoft.com/office/powerpoint/2010/main" val="320263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2289971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3228975"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0A6DC0-2BD9-B545-B97E-A526A23E36B7}"/>
              </a:ext>
            </a:extLst>
          </p:cNvPr>
          <p:cNvPicPr>
            <a:picLocks noChangeAspect="1"/>
          </p:cNvPicPr>
          <p:nvPr/>
        </p:nvPicPr>
        <p:blipFill>
          <a:blip r:embed="rId4"/>
          <a:stretch>
            <a:fillRect/>
          </a:stretch>
        </p:blipFill>
        <p:spPr>
          <a:xfrm>
            <a:off x="4227518" y="807477"/>
            <a:ext cx="1381182" cy="1174004"/>
          </a:xfrm>
          <a:prstGeom prst="rect">
            <a:avLst/>
          </a:prstGeom>
        </p:spPr>
      </p:pic>
      <p:sp>
        <p:nvSpPr>
          <p:cNvPr id="8" name="Rectangle 7">
            <a:extLst>
              <a:ext uri="{FF2B5EF4-FFF2-40B4-BE49-F238E27FC236}">
                <a16:creationId xmlns:a16="http://schemas.microsoft.com/office/drawing/2014/main" id="{A8AEE54F-D46C-0048-8872-3CEA65C8BF85}"/>
              </a:ext>
            </a:extLst>
          </p:cNvPr>
          <p:cNvSpPr/>
          <p:nvPr/>
        </p:nvSpPr>
        <p:spPr>
          <a:xfrm>
            <a:off x="6437614" y="5983775"/>
            <a:ext cx="1766586" cy="246221"/>
          </a:xfrm>
          <a:prstGeom prst="rect">
            <a:avLst/>
          </a:prstGeom>
        </p:spPr>
        <p:txBody>
          <a:bodyPr wrap="square">
            <a:spAutoFit/>
          </a:bodyPr>
          <a:lstStyle/>
          <a:p>
            <a:r>
              <a:rPr lang="en-US" sz="1000" dirty="0"/>
              <a:t>Image reproduced from </a:t>
            </a:r>
            <a:r>
              <a:rPr lang="en-US" sz="1000" dirty="0">
                <a:hlinkClick r:id="rId5"/>
              </a:rPr>
              <a:t>here</a:t>
            </a:r>
            <a:r>
              <a:rPr lang="en-US" sz="1000" dirty="0"/>
              <a:t>.</a:t>
            </a:r>
          </a:p>
        </p:txBody>
      </p:sp>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76D08EAF6CD747AE18F062D238E9CD" ma:contentTypeVersion="13" ma:contentTypeDescription="Create a new document." ma:contentTypeScope="" ma:versionID="bcd5617098796b76d82e6d13e07f6a1b">
  <xsd:schema xmlns:xsd="http://www.w3.org/2001/XMLSchema" xmlns:xs="http://www.w3.org/2001/XMLSchema" xmlns:p="http://schemas.microsoft.com/office/2006/metadata/properties" xmlns:ns3="bd43519d-ead2-4ba1-ba32-c0379276acbd" xmlns:ns4="134246ac-c077-4814-adad-0c52def46e24" targetNamespace="http://schemas.microsoft.com/office/2006/metadata/properties" ma:root="true" ma:fieldsID="f1a762f868456c3382bb38ddb2f5f897" ns3:_="" ns4:_="">
    <xsd:import namespace="bd43519d-ead2-4ba1-ba32-c0379276acbd"/>
    <xsd:import namespace="134246ac-c077-4814-adad-0c52def46e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43519d-ead2-4ba1-ba32-c0379276a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4246ac-c077-4814-adad-0c52def46e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1B5112-3458-4941-8B17-6F693509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43519d-ead2-4ba1-ba32-c0379276acbd"/>
    <ds:schemaRef ds:uri="134246ac-c077-4814-adad-0c52def46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59DCF2-409A-46D8-842B-11E85ED6BAFF}">
  <ds:schemaRefs>
    <ds:schemaRef ds:uri="http://schemas.microsoft.com/sharepoint/v3/contenttype/forms"/>
  </ds:schemaRefs>
</ds:datastoreItem>
</file>

<file path=customXml/itemProps3.xml><?xml version="1.0" encoding="utf-8"?>
<ds:datastoreItem xmlns:ds="http://schemas.openxmlformats.org/officeDocument/2006/customXml" ds:itemID="{EADD74F7-50EA-415B-AF38-AB7B4187FF75}">
  <ds:schemaRefs>
    <ds:schemaRef ds:uri="http://schemas.openxmlformats.org/package/2006/metadata/core-properties"/>
    <ds:schemaRef ds:uri="bd43519d-ead2-4ba1-ba32-c0379276acbd"/>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134246ac-c077-4814-adad-0c52def46e2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2792</Words>
  <Application>Microsoft Macintosh PowerPoint</Application>
  <PresentationFormat>On-screen Show (4:3)</PresentationFormat>
  <Paragraphs>360</Paragraphs>
  <Slides>53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Quantitative Research Methods</vt:lpstr>
      <vt:lpstr>Our plan for today</vt:lpstr>
      <vt:lpstr>Our schedule</vt:lpstr>
      <vt:lpstr>Discussion homework 3</vt:lpstr>
      <vt:lpstr>Steps 3 and 4</vt:lpstr>
      <vt:lpstr>Check the R script on Moodle, download the following file:  “RScript: Commands used to answer homework task”</vt:lpstr>
      <vt:lpstr>Exploratory data analysis</vt:lpstr>
      <vt:lpstr>The Data Science Workflow</vt:lpstr>
      <vt:lpstr>Tukey (1977)</vt:lpstr>
      <vt:lpstr>Tukey (1980)</vt:lpstr>
      <vt:lpstr>Hartwig &amp; Dearling (1979)</vt:lpstr>
      <vt:lpstr>Hartwig &amp; Dearling (1979)</vt:lpstr>
      <vt:lpstr>Data visualization</vt:lpstr>
      <vt:lpstr>What is data visualization?</vt:lpstr>
      <vt:lpstr>Anscombe’s Quartet</vt:lpstr>
      <vt:lpstr>Anscombe’s Quartet</vt:lpstr>
      <vt:lpstr>But…</vt:lpstr>
      <vt:lpstr>We use visualization twice (at least)</vt:lpstr>
      <vt:lpstr>Data visualization in EDA</vt:lpstr>
      <vt:lpstr>Data visualization in CDA</vt:lpstr>
      <vt:lpstr>Godfroid and Kim (2021)</vt:lpstr>
      <vt:lpstr>Historical perspective</vt:lpstr>
      <vt:lpstr>Statistical graphics have been around for many centuries.</vt:lpstr>
      <vt:lpstr>Beninger and Robyn (1978)</vt:lpstr>
      <vt:lpstr>18th century: How to represent State statistics?</vt:lpstr>
      <vt:lpstr>19th century: How to represent vital statistics?  </vt:lpstr>
      <vt:lpstr>19th century: How to represent vital statistics?  </vt:lpstr>
      <vt:lpstr>Age pyramids</vt:lpstr>
      <vt:lpstr>19-20th century: How to represent multivariate relationships?</vt:lpstr>
      <vt:lpstr>19-20th century: How to represent multivariate relationships?</vt:lpstr>
      <vt:lpstr>Some guiding principles</vt:lpstr>
      <vt:lpstr>Tufte (1983): Visual display of quantitative information</vt:lpstr>
      <vt:lpstr>Wainer (1984): How to display data badly </vt:lpstr>
      <vt:lpstr>Wainer (1984)</vt:lpstr>
      <vt:lpstr>Wainer (1984)</vt:lpstr>
      <vt:lpstr>Wainer (1984)</vt:lpstr>
      <vt:lpstr>Wainer (1984)</vt:lpstr>
      <vt:lpstr>Some common type of graphics</vt:lpstr>
      <vt:lpstr>Some common type of graphics</vt:lpstr>
      <vt:lpstr>Some common types of graphics</vt:lpstr>
      <vt:lpstr>A few practicalities</vt:lpstr>
      <vt:lpstr>Cost and use of color</vt:lpstr>
      <vt:lpstr>Clear labeling</vt:lpstr>
      <vt:lpstr>Selection of scale</vt:lpstr>
      <vt:lpstr>Same data, different range of y-axis</vt:lpstr>
      <vt:lpstr>Avoid duplication</vt:lpstr>
      <vt:lpstr>What do other people do?</vt:lpstr>
      <vt:lpstr>Practical: Data visualization</vt:lpstr>
      <vt:lpstr>Handout 4</vt:lpstr>
      <vt:lpstr>Handout 4: Web resources</vt:lpstr>
      <vt:lpstr>Placeholders</vt:lpstr>
      <vt:lpstr>Questions?</vt:lpstr>
      <vt:lpstr>Quantitative Research Methods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2023-02-06T14:55:06Z</cp:lastPrinted>
  <dcterms:created xsi:type="dcterms:W3CDTF">2020-06-05T16:59:37Z</dcterms:created>
  <dcterms:modified xsi:type="dcterms:W3CDTF">2023-02-06T15:00:44Z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0x0101000C76D08EAF6CD747AE18F062D238E9CD</vt:lpwstr>
  </property>
</Properties>
</file>